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256" r:id="rId2"/>
    <p:sldId id="436" r:id="rId3"/>
    <p:sldId id="438" r:id="rId4"/>
    <p:sldId id="440" r:id="rId5"/>
    <p:sldId id="444" r:id="rId6"/>
    <p:sldId id="447" r:id="rId7"/>
    <p:sldId id="443" r:id="rId8"/>
    <p:sldId id="442" r:id="rId9"/>
    <p:sldId id="316" r:id="rId10"/>
    <p:sldId id="289" r:id="rId11"/>
    <p:sldId id="287" r:id="rId12"/>
    <p:sldId id="291" r:id="rId13"/>
    <p:sldId id="269" r:id="rId14"/>
    <p:sldId id="270" r:id="rId15"/>
    <p:sldId id="274" r:id="rId16"/>
    <p:sldId id="293" r:id="rId17"/>
    <p:sldId id="266" r:id="rId18"/>
    <p:sldId id="294" r:id="rId19"/>
    <p:sldId id="328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295" r:id="rId28"/>
    <p:sldId id="420" r:id="rId29"/>
    <p:sldId id="434" r:id="rId30"/>
    <p:sldId id="435" r:id="rId31"/>
    <p:sldId id="313" r:id="rId32"/>
    <p:sldId id="314" r:id="rId33"/>
    <p:sldId id="432" r:id="rId34"/>
    <p:sldId id="275" r:id="rId35"/>
    <p:sldId id="279" r:id="rId36"/>
    <p:sldId id="263" r:id="rId37"/>
    <p:sldId id="580" r:id="rId38"/>
    <p:sldId id="276" r:id="rId39"/>
    <p:sldId id="336" r:id="rId40"/>
    <p:sldId id="337" r:id="rId41"/>
    <p:sldId id="445" r:id="rId42"/>
    <p:sldId id="261" r:id="rId43"/>
    <p:sldId id="446" r:id="rId44"/>
    <p:sldId id="427" r:id="rId45"/>
    <p:sldId id="431" r:id="rId46"/>
    <p:sldId id="430" r:id="rId47"/>
    <p:sldId id="268" r:id="rId48"/>
    <p:sldId id="421" r:id="rId49"/>
    <p:sldId id="575" r:id="rId50"/>
    <p:sldId id="576" r:id="rId51"/>
    <p:sldId id="577" r:id="rId52"/>
    <p:sldId id="578" r:id="rId53"/>
    <p:sldId id="412" r:id="rId54"/>
    <p:sldId id="452" r:id="rId55"/>
    <p:sldId id="273" r:id="rId56"/>
    <p:sldId id="298" r:id="rId57"/>
    <p:sldId id="453" r:id="rId58"/>
    <p:sldId id="454" r:id="rId59"/>
    <p:sldId id="292" r:id="rId60"/>
    <p:sldId id="455" r:id="rId61"/>
    <p:sldId id="456" r:id="rId62"/>
    <p:sldId id="566" r:id="rId63"/>
    <p:sldId id="567" r:id="rId64"/>
    <p:sldId id="299" r:id="rId65"/>
    <p:sldId id="271" r:id="rId66"/>
    <p:sldId id="568" r:id="rId67"/>
    <p:sldId id="569" r:id="rId68"/>
    <p:sldId id="284" r:id="rId69"/>
    <p:sldId id="538" r:id="rId70"/>
    <p:sldId id="282" r:id="rId71"/>
    <p:sldId id="540" r:id="rId72"/>
    <p:sldId id="539" r:id="rId73"/>
    <p:sldId id="272" r:id="rId74"/>
    <p:sldId id="570" r:id="rId75"/>
    <p:sldId id="571" r:id="rId76"/>
    <p:sldId id="296" r:id="rId77"/>
    <p:sldId id="572" r:id="rId78"/>
    <p:sldId id="573" r:id="rId79"/>
    <p:sldId id="278" r:id="rId80"/>
    <p:sldId id="533" r:id="rId81"/>
    <p:sldId id="481" r:id="rId82"/>
    <p:sldId id="515" r:id="rId83"/>
    <p:sldId id="516" r:id="rId84"/>
    <p:sldId id="517" r:id="rId85"/>
    <p:sldId id="518" r:id="rId86"/>
    <p:sldId id="519" r:id="rId87"/>
    <p:sldId id="574" r:id="rId88"/>
    <p:sldId id="534" r:id="rId89"/>
    <p:sldId id="535" r:id="rId90"/>
    <p:sldId id="536" r:id="rId91"/>
    <p:sldId id="554" r:id="rId92"/>
    <p:sldId id="544" r:id="rId93"/>
    <p:sldId id="553" r:id="rId94"/>
    <p:sldId id="546" r:id="rId95"/>
    <p:sldId id="545" r:id="rId96"/>
    <p:sldId id="547" r:id="rId97"/>
    <p:sldId id="548" r:id="rId98"/>
    <p:sldId id="563" r:id="rId99"/>
    <p:sldId id="549" r:id="rId100"/>
    <p:sldId id="551" r:id="rId101"/>
    <p:sldId id="565" r:id="rId102"/>
    <p:sldId id="558" r:id="rId103"/>
    <p:sldId id="537" r:id="rId104"/>
    <p:sldId id="557" r:id="rId105"/>
    <p:sldId id="556" r:id="rId106"/>
    <p:sldId id="559" r:id="rId107"/>
    <p:sldId id="319" r:id="rId108"/>
    <p:sldId id="423" r:id="rId109"/>
    <p:sldId id="280" r:id="rId110"/>
    <p:sldId id="329" r:id="rId111"/>
    <p:sldId id="330" r:id="rId112"/>
    <p:sldId id="331" r:id="rId113"/>
    <p:sldId id="332" r:id="rId114"/>
    <p:sldId id="342" r:id="rId115"/>
    <p:sldId id="425" r:id="rId116"/>
    <p:sldId id="333" r:id="rId117"/>
    <p:sldId id="334" r:id="rId118"/>
    <p:sldId id="449" r:id="rId119"/>
    <p:sldId id="335" r:id="rId120"/>
    <p:sldId id="338" r:id="rId121"/>
    <p:sldId id="339" r:id="rId122"/>
    <p:sldId id="579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32"/>
    <p:restoredTop sz="94694"/>
  </p:normalViewPr>
  <p:slideViewPr>
    <p:cSldViewPr snapToGrid="0" snapToObjects="1">
      <p:cViewPr>
        <p:scale>
          <a:sx n="65" d="100"/>
          <a:sy n="65" d="100"/>
        </p:scale>
        <p:origin x="1416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B19D3-09E5-B148-89CA-B6D62B98645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84067-BC26-E64E-9B16-6C5D08376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scientific-contributions/Ladislav-Rampasek-71251185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0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9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5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0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2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8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6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7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2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2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02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96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2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Rampášek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2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3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49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2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33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79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2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44B9D4-3927-3648-945B-6705A86D6D4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16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6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8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6ED4-7418-D140-920B-401F9C618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EA215-E976-CE4F-B4DF-9C3C58E2F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AE02-9D7C-C545-B479-EF5C99A98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E3279-BBB0-3844-A0DB-6DC879AA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459E9-6696-F04D-B20C-A00A51BE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9D2E-EF46-074B-A0F0-A16EA15C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FC2C5-5980-9448-B31E-E1799B839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126F6-C14F-5F45-BABB-5F97279A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56D0-0CBA-8948-AA56-7A92453B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DC162-BC15-3446-8996-048F9596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0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2A5EA6-7F24-1E4E-98A5-01EBE585C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853F2-D6A3-5541-AC4F-2681C0B28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4B37F-3FD9-7144-9055-87A884B8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B51E4-62D0-7249-830E-5E3EEE8B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1A09B-3A6C-674C-8109-DD02C08B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58A3-D11E-C64D-B1EC-D74814E3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AA63-4D94-A442-B8BF-366C9D7AC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0DCF6-9CF0-764A-A8D0-15BA85A5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862F-3C59-B54D-AA20-DB1EBAF2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1C2D8-A4E4-314E-9E4C-E4AFB40C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569E-A271-4840-98EB-5F0F65EE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98BB9-5BF8-A74A-BDCF-75EBAE35E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EB8F3-ED8E-D54D-96F3-77436BDD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F684F-60F4-794B-B341-253F8968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9034E-63E1-014D-854F-A1C9A97D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3CC9-A9A7-214B-83C8-63163A8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0E4F-39AC-4C43-B9AD-C8297E27D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2F39-E1E6-EF4B-9F15-42191C94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E481F-1167-D745-803C-C4F754A0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B3F53-C817-FB48-91E3-AB7DAF05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9F123-BD93-9A4B-9A39-3AEF044C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6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CA-F4E0-1B47-867E-B441CDD8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FED6C-B7A0-D048-A9B2-AFB5BCDAA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F4B83-71D5-FF42-A62F-EF0BBA37B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2F508-C78E-C449-85AB-23E87DF86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F0866-36C7-BC40-B706-F8BB402E4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748C9-A252-CD4D-A113-542F9ECC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D775F9-D39B-134A-BD6F-D70790D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65A66-92E5-BD42-81D6-605AC255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5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AAAC-B2A2-5246-B475-24D6A1AC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B4A4D-B087-B146-A68B-C589A0BA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D7D0E-464F-414B-BF7D-04B8C91B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3893B-4879-114C-A9A1-4D42835B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37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2BEE2-F9A9-4F49-8522-82B383D9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E6AA1-DFBF-7146-AA1A-FE9EA9A4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C08CC-451F-6744-B7E7-A26E8956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2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6AD2-FC96-8141-A2CB-BBC99707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86C7C-8E1C-CA47-9B5D-7A92305AC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37EC9-4304-CA4D-A5EC-12313FE38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E2CA-FA3E-2840-B7FC-FF8F386B4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38486-44D8-1E43-ABE0-7456C44D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3CF7F-FDAC-CF4C-802F-6FAE6741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1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794C-0883-E542-9BDB-D65CA72D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4A05D-24A7-B443-8AFD-A267D0B2D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8CFF8-DD3D-EA42-BE4E-18293DC7B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B4377-E3BB-A64A-86A6-4B9C96E4B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E1FEA-61C5-E14B-8440-A5A8A0E7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19B63-3C82-E34E-BA08-0850F88A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2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F034B-5176-754E-B3EA-A9541B50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9AD78-A423-FB40-A909-CEDE74349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97F14-BCA2-3140-9914-52D98DA8B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7FD32-BEFD-0C44-9258-659581D3C807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DB89-FBD4-F742-ABD8-3535E1E90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DEDB5-A6CA-A64D-B06D-0214A634D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6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cap76/AZCourse_202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emf"/><Relationship Id="rId4" Type="http://schemas.openxmlformats.org/officeDocument/2006/relationships/image" Target="../media/image4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00.png"/><Relationship Id="rId7" Type="http://schemas.openxmlformats.org/officeDocument/2006/relationships/image" Target="../media/image11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2.png"/><Relationship Id="rId10" Type="http://schemas.openxmlformats.org/officeDocument/2006/relationships/image" Target="../media/image13.png"/><Relationship Id="rId4" Type="http://schemas.openxmlformats.org/officeDocument/2006/relationships/image" Target="../media/image800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3" Type="http://schemas.openxmlformats.org/officeDocument/2006/relationships/image" Target="../media/image700.png"/><Relationship Id="rId12" Type="http://schemas.openxmlformats.org/officeDocument/2006/relationships/image" Target="../media/image16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0.png"/><Relationship Id="rId15" Type="http://schemas.openxmlformats.org/officeDocument/2006/relationships/image" Target="../media/image190.png"/><Relationship Id="rId10" Type="http://schemas.openxmlformats.org/officeDocument/2006/relationships/image" Target="../media/image14.png"/><Relationship Id="rId9" Type="http://schemas.openxmlformats.org/officeDocument/2006/relationships/image" Target="../media/image69.png"/><Relationship Id="rId1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0.png"/><Relationship Id="rId3" Type="http://schemas.openxmlformats.org/officeDocument/2006/relationships/image" Target="../media/image700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00.png"/><Relationship Id="rId10" Type="http://schemas.openxmlformats.org/officeDocument/2006/relationships/image" Target="../media/image69.png"/><Relationship Id="rId9" Type="http://schemas.openxmlformats.org/officeDocument/2006/relationships/image" Target="../media/image71.png"/><Relationship Id="rId1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91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90.png"/><Relationship Id="rId4" Type="http://schemas.openxmlformats.org/officeDocument/2006/relationships/image" Target="../media/image91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90.png"/><Relationship Id="rId4" Type="http://schemas.openxmlformats.org/officeDocument/2006/relationships/image" Target="../media/image91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90.png"/><Relationship Id="rId4" Type="http://schemas.openxmlformats.org/officeDocument/2006/relationships/image" Target="../media/image9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90.png"/><Relationship Id="rId4" Type="http://schemas.openxmlformats.org/officeDocument/2006/relationships/image" Target="../media/image9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90.png"/><Relationship Id="rId4" Type="http://schemas.openxmlformats.org/officeDocument/2006/relationships/image" Target="../media/image9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n-intuitive-introduction-to-generative-adversarial-networks-gans-7a2264a8139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A7D280-B2F5-7D40-A593-680CE95C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l="5542" t="17679" r="6614" b="27591"/>
          <a:stretch/>
        </p:blipFill>
        <p:spPr>
          <a:xfrm>
            <a:off x="7078404" y="349784"/>
            <a:ext cx="4876800" cy="2263515"/>
          </a:xfrm>
          <a:prstGeom prst="round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071896-B6EA-BE44-8F02-B70F26F20056}"/>
              </a:ext>
            </a:extLst>
          </p:cNvPr>
          <p:cNvGrpSpPr/>
          <p:nvPr/>
        </p:nvGrpSpPr>
        <p:grpSpPr>
          <a:xfrm>
            <a:off x="833132" y="3248496"/>
            <a:ext cx="5908675" cy="3100053"/>
            <a:chOff x="2903621" y="3509963"/>
            <a:chExt cx="5908675" cy="31000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4B5165-A92D-D849-A0C2-20FB8F95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18F14-4BA7-714B-B67F-7588CA77D407}"/>
                </a:ext>
              </a:extLst>
            </p:cNvPr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610FE8-3FD7-2243-B035-F3CC92925AFD}"/>
                </a:ext>
              </a:extLst>
            </p:cNvPr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914550-E101-8C45-B404-3BB34F882D71}"/>
                </a:ext>
              </a:extLst>
            </p:cNvPr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528045-7768-9243-A2B6-DE2565831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84530" y="1131035"/>
            <a:ext cx="9144000" cy="2387600"/>
          </a:xfrm>
        </p:spPr>
        <p:txBody>
          <a:bodyPr/>
          <a:lstStyle/>
          <a:p>
            <a:r>
              <a:rPr lang="en-US" b="1" dirty="0"/>
              <a:t>An introduction to supervised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8745B-576A-924F-82ED-B98051335150}"/>
              </a:ext>
            </a:extLst>
          </p:cNvPr>
          <p:cNvSpPr/>
          <p:nvPr/>
        </p:nvSpPr>
        <p:spPr>
          <a:xfrm>
            <a:off x="6283151" y="6154825"/>
            <a:ext cx="5479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-apple-system"/>
                <a:hlinkClick r:id="rId4" tooltip="https://github.com/cap76/azcourse_2022"/>
              </a:rPr>
              <a:t>https://github.com/cap76/AZCourse_2022</a:t>
            </a:r>
            <a:endParaRPr lang="en-GB" sz="2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2598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097752" y="1393399"/>
            <a:ext cx="3685078" cy="34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2" y="4983254"/>
            <a:ext cx="1915855" cy="12447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38200" y="-2609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EB01-C672-3D42-B231-167A7BC5859A}"/>
              </a:ext>
            </a:extLst>
          </p:cNvPr>
          <p:cNvSpPr txBox="1"/>
          <p:nvPr/>
        </p:nvSpPr>
        <p:spPr>
          <a:xfrm>
            <a:off x="558326" y="1408831"/>
            <a:ext cx="58684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First we need a </a:t>
            </a:r>
            <a:r>
              <a:rPr lang="en-US" sz="2400" b="1" dirty="0">
                <a:solidFill>
                  <a:srgbClr val="FF0000"/>
                </a:solidFill>
              </a:rPr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Something that captures our expectation about the relationships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 at new locations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 has some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F38E85-8372-BA40-8E6E-7B4375AB5DF8}"/>
              </a:ext>
            </a:extLst>
          </p:cNvPr>
          <p:cNvSpPr/>
          <p:nvPr/>
        </p:nvSpPr>
        <p:spPr>
          <a:xfrm>
            <a:off x="7734830" y="63024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400" dirty="0"/>
              <a:t>data/Dinosaurs.csv</a:t>
            </a:r>
          </a:p>
        </p:txBody>
      </p:sp>
    </p:spTree>
    <p:extLst>
      <p:ext uri="{BB962C8B-B14F-4D97-AF65-F5344CB8AC3E}">
        <p14:creationId xmlns:p14="http://schemas.microsoft.com/office/powerpoint/2010/main" val="6332532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385" y="1317195"/>
            <a:ext cx="6447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data: test / validation / prediction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and other types of network still an area of active research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and borrow them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Inherent biases in datasets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13D60-9195-834C-AB16-0906C2B40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1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2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385" y="1317195"/>
            <a:ext cx="6447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data: test / validation / prediction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and other types of network still an area of active research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and borrow them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Inherent biases in datasets</a:t>
            </a:r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96B213C-0B80-5E41-8DDE-1B28E58D0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40" y="2054677"/>
            <a:ext cx="4100188" cy="128414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1CC4C4D-F61C-5847-A9D3-C1AF83A9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462" y="3429000"/>
            <a:ext cx="5020153" cy="20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81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1329F-9D54-7342-B208-333251DF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57" b="51516"/>
          <a:stretch/>
        </p:blipFill>
        <p:spPr>
          <a:xfrm>
            <a:off x="250369" y="2159387"/>
            <a:ext cx="10861557" cy="38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6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EC8E2-A94E-4249-97CC-58CD990DFC41}"/>
              </a:ext>
            </a:extLst>
          </p:cNvPr>
          <p:cNvSpPr/>
          <p:nvPr/>
        </p:nvSpPr>
        <p:spPr>
          <a:xfrm>
            <a:off x="9115180" y="243777"/>
            <a:ext cx="2769886" cy="286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2BE60-9FCC-B74D-B0B2-DF54BE8A0341}"/>
              </a:ext>
            </a:extLst>
          </p:cNvPr>
          <p:cNvSpPr/>
          <p:nvPr/>
        </p:nvSpPr>
        <p:spPr>
          <a:xfrm>
            <a:off x="9933245" y="3263406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7DC37C-2358-5F41-A04C-047E9C4805EC}"/>
              </a:ext>
            </a:extLst>
          </p:cNvPr>
          <p:cNvSpPr/>
          <p:nvPr/>
        </p:nvSpPr>
        <p:spPr>
          <a:xfrm>
            <a:off x="6477089" y="3482968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34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241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</p:spTree>
    <p:extLst>
      <p:ext uri="{BB962C8B-B14F-4D97-AF65-F5344CB8AC3E}">
        <p14:creationId xmlns:p14="http://schemas.microsoft.com/office/powerpoint/2010/main" val="10589140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E7916193-9D54-C24A-8231-B0A5F4FD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632" y="310242"/>
            <a:ext cx="6917368" cy="585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9147FB-24A4-9945-9A13-2AE891572381}"/>
              </a:ext>
            </a:extLst>
          </p:cNvPr>
          <p:cNvSpPr txBox="1"/>
          <p:nvPr/>
        </p:nvSpPr>
        <p:spPr>
          <a:xfrm>
            <a:off x="8733316" y="6194669"/>
            <a:ext cx="299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Sheng et al. (2019)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69688-7801-784B-A5D8-33BD9B093534}"/>
              </a:ext>
            </a:extLst>
          </p:cNvPr>
          <p:cNvSpPr/>
          <p:nvPr/>
        </p:nvSpPr>
        <p:spPr>
          <a:xfrm>
            <a:off x="303065" y="4078366"/>
            <a:ext cx="4871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 task:</a:t>
            </a:r>
            <a:r>
              <a:rPr lang="en-GB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You’ve learned about some of the various basic methods in ML/AI now go read about </a:t>
            </a:r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bias in AI and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/ ethical AI</a:t>
            </a:r>
            <a:endParaRPr lang="en-GB" b="1" i="0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284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BBD601-B188-F84E-ABA2-A27581A594E8}"/>
              </a:ext>
            </a:extLst>
          </p:cNvPr>
          <p:cNvSpPr/>
          <p:nvPr/>
        </p:nvSpPr>
        <p:spPr>
          <a:xfrm>
            <a:off x="5167423" y="1605516"/>
            <a:ext cx="127591" cy="1275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ED313-2C39-6D4B-A485-904A9D4D3167}"/>
              </a:ext>
            </a:extLst>
          </p:cNvPr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255825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F4899-D59E-8548-9D40-FDF8980EB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8" r="50227" b="3"/>
          <a:stretch/>
        </p:blipFill>
        <p:spPr>
          <a:xfrm>
            <a:off x="5169747" y="2212851"/>
            <a:ext cx="6686614" cy="1805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68F1F7-A60B-DE46-8E30-84AC7D2D5159}"/>
              </a:ext>
            </a:extLst>
          </p:cNvPr>
          <p:cNvSpPr/>
          <p:nvPr/>
        </p:nvSpPr>
        <p:spPr>
          <a:xfrm>
            <a:off x="5257800" y="427375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linear regression model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Predict values at new locations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more complex models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Use sum squared errors on held out data to identify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7846468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4" y="1613843"/>
            <a:ext cx="4257568" cy="42575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895" y="1613843"/>
            <a:ext cx="4460357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As well as measuring gene expression we also have a measure of infection status (binary data)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logistic regression to look for marker genes that are indicative of infection status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1.2</a:t>
            </a:r>
            <a:r>
              <a:rPr lang="en-US" sz="2000" dirty="0"/>
              <a:t>)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98500-3EFD-7344-B047-1C48663D87DE}"/>
              </a:ext>
            </a:extLst>
          </p:cNvPr>
          <p:cNvSpPr/>
          <p:nvPr/>
        </p:nvSpPr>
        <p:spPr>
          <a:xfrm>
            <a:off x="862264" y="4246188"/>
            <a:ext cx="383442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Main task</a:t>
            </a:r>
            <a:r>
              <a:rPr lang="en-US" sz="2000" dirty="0"/>
              <a:t>: As before the main task is to use logistic regression to identify marker genes predictive of infection status. How would you write this up?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6E611-60BE-A44E-9637-52A5AEBE9F2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20542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55" y="1704718"/>
            <a:ext cx="1273211" cy="8272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ED52B-AD78-784B-9820-0C4FEF70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010" y="3230597"/>
            <a:ext cx="1442835" cy="560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69E14-88B7-AA43-A7E3-C82C09635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72" y="4065923"/>
            <a:ext cx="958901" cy="498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C3B7FC-0F30-3844-A9C4-F8389643BC04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When m = 0 we have a flat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When c = 0 we have a line that passes through (0,0).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1514B-2128-D44E-821D-46B79CCDE31C}"/>
              </a:ext>
            </a:extLst>
          </p:cNvPr>
          <p:cNvSpPr txBox="1"/>
          <p:nvPr/>
        </p:nvSpPr>
        <p:spPr>
          <a:xfrm>
            <a:off x="2512649" y="362740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14558-A94C-8C49-A3E7-816663B933C7}"/>
              </a:ext>
            </a:extLst>
          </p:cNvPr>
          <p:cNvSpPr txBox="1"/>
          <p:nvPr/>
        </p:nvSpPr>
        <p:spPr>
          <a:xfrm>
            <a:off x="3289618" y="2950294"/>
            <a:ext cx="103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8196318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142BD-2085-4644-97D7-5C72A110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552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95D2E-D39F-8C49-9E4A-9E32E0FB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97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825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7EB0B-15D0-464F-9630-5BDEC293587C}"/>
              </a:ext>
            </a:extLst>
          </p:cNvPr>
          <p:cNvSpPr txBox="1"/>
          <p:nvPr/>
        </p:nvSpPr>
        <p:spPr>
          <a:xfrm>
            <a:off x="4228180" y="531160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C33F-639B-684E-BE2C-84312588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b="29680"/>
          <a:stretch/>
        </p:blipFill>
        <p:spPr>
          <a:xfrm>
            <a:off x="7653403" y="162839"/>
            <a:ext cx="4210152" cy="4822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C8340-7E6D-B946-907A-6326323E72CC}"/>
              </a:ext>
            </a:extLst>
          </p:cNvPr>
          <p:cNvSpPr/>
          <p:nvPr/>
        </p:nvSpPr>
        <p:spPr>
          <a:xfrm>
            <a:off x="10869391" y="167867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9A8B3-51E0-8A49-B3F6-44654E82F1B9}"/>
              </a:ext>
            </a:extLst>
          </p:cNvPr>
          <p:cNvSpPr/>
          <p:nvPr/>
        </p:nvSpPr>
        <p:spPr>
          <a:xfrm>
            <a:off x="9196827" y="512694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B9D3-3F87-0144-9C54-50C9DED6F645}"/>
              </a:ext>
            </a:extLst>
          </p:cNvPr>
          <p:cNvSpPr/>
          <p:nvPr/>
        </p:nvSpPr>
        <p:spPr>
          <a:xfrm>
            <a:off x="7205845" y="3244334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687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7EB0B-15D0-464F-9630-5BDEC293587C}"/>
              </a:ext>
            </a:extLst>
          </p:cNvPr>
          <p:cNvSpPr txBox="1"/>
          <p:nvPr/>
        </p:nvSpPr>
        <p:spPr>
          <a:xfrm>
            <a:off x="4228180" y="531160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C33F-639B-684E-BE2C-84312588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b="29680"/>
          <a:stretch/>
        </p:blipFill>
        <p:spPr>
          <a:xfrm>
            <a:off x="7653403" y="162839"/>
            <a:ext cx="4210152" cy="4822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C8340-7E6D-B946-907A-6326323E72CC}"/>
              </a:ext>
            </a:extLst>
          </p:cNvPr>
          <p:cNvSpPr/>
          <p:nvPr/>
        </p:nvSpPr>
        <p:spPr>
          <a:xfrm>
            <a:off x="10869391" y="167867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9A8B3-51E0-8A49-B3F6-44654E82F1B9}"/>
              </a:ext>
            </a:extLst>
          </p:cNvPr>
          <p:cNvSpPr/>
          <p:nvPr/>
        </p:nvSpPr>
        <p:spPr>
          <a:xfrm>
            <a:off x="9196827" y="512694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B9D3-3F87-0144-9C54-50C9DED6F645}"/>
              </a:ext>
            </a:extLst>
          </p:cNvPr>
          <p:cNvSpPr/>
          <p:nvPr/>
        </p:nvSpPr>
        <p:spPr>
          <a:xfrm>
            <a:off x="7205845" y="3244334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A7A725-91DE-CF46-9E53-621170211EC2}"/>
              </a:ext>
            </a:extLst>
          </p:cNvPr>
          <p:cNvSpPr/>
          <p:nvPr/>
        </p:nvSpPr>
        <p:spPr>
          <a:xfrm>
            <a:off x="8911077" y="3244334"/>
            <a:ext cx="285750" cy="3000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128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D8E9B-30F5-4C49-A769-F21B19988BE0}"/>
              </a:ext>
            </a:extLst>
          </p:cNvPr>
          <p:cNvSpPr txBox="1"/>
          <p:nvPr/>
        </p:nvSpPr>
        <p:spPr>
          <a:xfrm>
            <a:off x="6019785" y="1629827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the probability of success using a logistic function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6F8E47-28F6-DD4A-9C65-09E74B8AB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8592864" y="2098068"/>
            <a:ext cx="1720745" cy="9260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244100-981A-ED4C-A47E-E55EC7148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7316582" y="2098068"/>
            <a:ext cx="1118156" cy="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16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log odds as liner model: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maximises this</a:t>
            </a:r>
          </a:p>
          <a:p>
            <a:r>
              <a:rPr lang="en-US" dirty="0"/>
              <a:t>likelihood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7C83C1-C6E4-F146-8BAF-23C2F879A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420" y="25636"/>
            <a:ext cx="484621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3495B3-1A8E-0248-B569-2D0EE0AC1E4C}"/>
              </a:ext>
            </a:extLst>
          </p:cNvPr>
          <p:cNvSpPr txBox="1"/>
          <p:nvPr/>
        </p:nvSpPr>
        <p:spPr>
          <a:xfrm>
            <a:off x="11607910" y="4554257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0447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90329-63BC-864B-98D1-E8B60802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E2137-5058-B04A-ACAE-DA4B272F1416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83342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F8A7D-B0CC-DB4A-993D-A0A2C746C32E}"/>
              </a:ext>
            </a:extLst>
          </p:cNvPr>
          <p:cNvSpPr txBox="1"/>
          <p:nvPr/>
        </p:nvSpPr>
        <p:spPr>
          <a:xfrm>
            <a:off x="856436" y="2378102"/>
            <a:ext cx="434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my dataset is small?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Leave one out cross validation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9D8A42-FD2B-9943-B99A-A80C0621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793" y="-1379099"/>
            <a:ext cx="9144000" cy="2387600"/>
          </a:xfrm>
        </p:spPr>
        <p:txBody>
          <a:bodyPr/>
          <a:lstStyle/>
          <a:p>
            <a:r>
              <a:rPr lang="en-US" dirty="0"/>
              <a:t>Training set/test 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FA0B07-F0F9-8746-AEC2-07F8E582C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8" t="24841" r="22768" b="9332"/>
          <a:stretch/>
        </p:blipFill>
        <p:spPr>
          <a:xfrm>
            <a:off x="5190565" y="1764632"/>
            <a:ext cx="5164428" cy="44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290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2635671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 flipH="1">
            <a:off x="2713359" y="2084109"/>
            <a:ext cx="8577" cy="128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>
            <a:off x="2105247" y="3364022"/>
            <a:ext cx="616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431132" y="308530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0.51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C2AF0-DBF2-7044-9B87-E9C4CDAB70D8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CC4373-AF6A-2549-BB74-D0CBFB01F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073880-0C76-344A-82E4-399B0685EC66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4991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C3B7FC-0F30-3844-A9C4-F8389643BC04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2440E-CF37-4349-AC61-83C565059590}"/>
              </a:ext>
            </a:extLst>
          </p:cNvPr>
          <p:cNvCxnSpPr>
            <a:cxnSpLocks/>
          </p:cNvCxnSpPr>
          <p:nvPr/>
        </p:nvCxnSpPr>
        <p:spPr>
          <a:xfrm flipV="1">
            <a:off x="7594831" y="1510748"/>
            <a:ext cx="3783033" cy="3461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2C90ACA-F158-7D44-AC08-52DC6B9305AD}"/>
              </a:ext>
            </a:extLst>
          </p:cNvPr>
          <p:cNvSpPr/>
          <p:nvPr/>
        </p:nvSpPr>
        <p:spPr>
          <a:xfrm>
            <a:off x="1379208" y="4073679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 = 0,     </a:t>
            </a:r>
            <a:r>
              <a:rPr lang="en-US" sz="2400" dirty="0">
                <a:solidFill>
                  <a:srgbClr val="FF0000"/>
                </a:solidFill>
              </a:rPr>
              <a:t>m = (1000-0)/(25-0)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CA233D-01A0-1D42-A4AA-7C3498816392}"/>
              </a:ext>
            </a:extLst>
          </p:cNvPr>
          <p:cNvSpPr/>
          <p:nvPr/>
        </p:nvSpPr>
        <p:spPr>
          <a:xfrm>
            <a:off x="9301841" y="2798058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67B2A6-82F7-8D43-B4D0-04DC85F9ACFB}"/>
              </a:ext>
            </a:extLst>
          </p:cNvPr>
          <p:cNvCxnSpPr/>
          <p:nvPr/>
        </p:nvCxnSpPr>
        <p:spPr>
          <a:xfrm>
            <a:off x="11003280" y="1930400"/>
            <a:ext cx="0" cy="260494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D2E22E-3851-4341-8B23-53A6E35C6F76}"/>
              </a:ext>
            </a:extLst>
          </p:cNvPr>
          <p:cNvCxnSpPr>
            <a:cxnSpLocks/>
          </p:cNvCxnSpPr>
          <p:nvPr/>
        </p:nvCxnSpPr>
        <p:spPr>
          <a:xfrm>
            <a:off x="8188960" y="4535344"/>
            <a:ext cx="28143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08B8292-8F78-BE4B-8249-D80C4B7A6115}"/>
              </a:ext>
            </a:extLst>
          </p:cNvPr>
          <p:cNvSpPr/>
          <p:nvPr/>
        </p:nvSpPr>
        <p:spPr>
          <a:xfrm>
            <a:off x="7453606" y="453534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66AD2DF-4CC5-E34E-A6DA-AF2A4BE8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95B7C2B8-6917-7F47-9881-7D4DD53A5424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502C3F-6B81-B84A-8CC2-42CDCC3CE240}"/>
              </a:ext>
            </a:extLst>
          </p:cNvPr>
          <p:cNvCxnSpPr>
            <a:cxnSpLocks/>
          </p:cNvCxnSpPr>
          <p:nvPr/>
        </p:nvCxnSpPr>
        <p:spPr>
          <a:xfrm flipV="1">
            <a:off x="7594831" y="1524000"/>
            <a:ext cx="3783033" cy="344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428B4B6-4C94-684E-A387-843A5A0916F5}"/>
              </a:ext>
            </a:extLst>
          </p:cNvPr>
          <p:cNvSpPr/>
          <p:nvPr/>
        </p:nvSpPr>
        <p:spPr>
          <a:xfrm>
            <a:off x="2241185" y="4874319"/>
            <a:ext cx="1818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40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815980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3025530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>
            <a:off x="3103218" y="2083982"/>
            <a:ext cx="0" cy="14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 flipV="1">
            <a:off x="2098158" y="2214032"/>
            <a:ext cx="1005060" cy="1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320270" y="204845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0.91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95BCC-CE00-8A45-A5C1-A6381D0F5D89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4D1B2-F5EC-DF47-A528-F26BD39EB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ADEE3D-3660-7C4A-885D-FFCA0844E857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37195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3025530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>
            <a:off x="3103218" y="2083982"/>
            <a:ext cx="0" cy="14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 flipV="1">
            <a:off x="2098158" y="2214032"/>
            <a:ext cx="1005060" cy="1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320270" y="204845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0.91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4F620-E646-F14E-AEBD-C5230ADB97DB}"/>
              </a:ext>
            </a:extLst>
          </p:cNvPr>
          <p:cNvSpPr txBox="1"/>
          <p:nvPr/>
        </p:nvSpPr>
        <p:spPr>
          <a:xfrm>
            <a:off x="5353477" y="7076144"/>
            <a:ext cx="357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and value of beta0 and beta1 what’s the probability we see the sequence of data </a:t>
            </a:r>
            <a:r>
              <a:rPr lang="en-US" b="1" dirty="0"/>
              <a:t>y</a:t>
            </a:r>
            <a:r>
              <a:rPr lang="en-US" dirty="0"/>
              <a:t> = (y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8C200-AFAF-284A-9A13-5AF28983E43F}"/>
              </a:ext>
            </a:extLst>
          </p:cNvPr>
          <p:cNvSpPr txBox="1"/>
          <p:nvPr/>
        </p:nvSpPr>
        <p:spPr>
          <a:xfrm>
            <a:off x="1766500" y="5295301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 = </a:t>
            </a:r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  x</a:t>
            </a:r>
            <a:r>
              <a:rPr lang="en-US" baseline="-25000" dirty="0"/>
              <a:t>2</a:t>
            </a:r>
            <a:r>
              <a:rPr lang="en-US" dirty="0"/>
              <a:t>,  x</a:t>
            </a:r>
            <a:r>
              <a:rPr lang="en-US" baseline="-25000" dirty="0"/>
              <a:t>3</a:t>
            </a:r>
            <a:r>
              <a:rPr lang="en-US" dirty="0"/>
              <a:t>,  …,  x</a:t>
            </a:r>
            <a:r>
              <a:rPr lang="en-US" baseline="-25000" dirty="0"/>
              <a:t>n-1</a:t>
            </a:r>
            <a:r>
              <a:rPr lang="en-US" dirty="0"/>
              <a:t>, 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CF5AF5-1CE3-2041-B04A-9681317A4EF6}"/>
              </a:ext>
            </a:extLst>
          </p:cNvPr>
          <p:cNvSpPr txBox="1"/>
          <p:nvPr/>
        </p:nvSpPr>
        <p:spPr>
          <a:xfrm>
            <a:off x="1766500" y="5907509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  <a:r>
              <a:rPr lang="en-US" dirty="0"/>
              <a:t> = (0,   0,   1,   …,   1,     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923D1-6478-B74A-9AAB-CC3D845828EA}"/>
              </a:ext>
            </a:extLst>
          </p:cNvPr>
          <p:cNvSpPr txBox="1"/>
          <p:nvPr/>
        </p:nvSpPr>
        <p:spPr>
          <a:xfrm>
            <a:off x="757489" y="6409798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 = p(y</a:t>
            </a:r>
            <a:r>
              <a:rPr lang="en-US" baseline="-25000" dirty="0"/>
              <a:t>1</a:t>
            </a:r>
            <a:r>
              <a:rPr lang="en-US" dirty="0"/>
              <a:t>=0) x p(y</a:t>
            </a:r>
            <a:r>
              <a:rPr lang="en-US" baseline="-25000" dirty="0"/>
              <a:t>2</a:t>
            </a:r>
            <a:r>
              <a:rPr lang="en-US" dirty="0"/>
              <a:t>=0) x p(y</a:t>
            </a:r>
            <a:r>
              <a:rPr lang="en-US" baseline="-25000" dirty="0"/>
              <a:t>3</a:t>
            </a:r>
            <a:r>
              <a:rPr lang="en-US" dirty="0"/>
              <a:t>=1) x … x p(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=1) x p(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=1 )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9D2500-B2CF-A54E-BAD4-8B182683CDE4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0B4E05-1669-2546-8BBC-8D901FC45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A8856E5-900E-7F49-A224-84223F1FE99D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98642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D9A8-42AC-1248-9388-43542AAE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CF761-85E2-7942-A0F6-2DE9108DE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FB677-D79D-644E-972A-A6BCA560722A}"/>
                  </a:ext>
                </a:extLst>
              </p:cNvPr>
              <p:cNvSpPr txBox="1"/>
              <p:nvPr/>
            </p:nvSpPr>
            <p:spPr>
              <a:xfrm>
                <a:off x="357352" y="1927334"/>
                <a:ext cx="5738648" cy="433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Need some way to evaluate how good a given fit is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Objective function / loss function / error function / cost function / likelihood function </a:t>
                </a:r>
              </a:p>
              <a:p>
                <a:endParaRPr lang="en-US" sz="20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000" dirty="0"/>
              </a:p>
              <a:p>
                <a:br>
                  <a:rPr lang="en-US" sz="2000" dirty="0"/>
                </a:b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Variety of functions (different implications, assumptions)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FB677-D79D-644E-972A-A6BCA560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2" y="1927334"/>
                <a:ext cx="5738648" cy="4339650"/>
              </a:xfrm>
              <a:prstGeom prst="rect">
                <a:avLst/>
              </a:prstGeom>
              <a:blipFill>
                <a:blip r:embed="rId2"/>
                <a:stretch>
                  <a:fillRect l="-883" r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8BD1213-51D4-1A47-8400-1023E85D1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83" y="2591638"/>
            <a:ext cx="30607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60506-7C87-8E46-9A1C-24555BC32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583" y="3798148"/>
            <a:ext cx="3835400" cy="977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CB2F1A-9030-B643-BCB2-233278877A73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 objective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A244AD-1F6E-2F49-915D-A76CAF02057E}"/>
                  </a:ext>
                </a:extLst>
              </p:cNvPr>
              <p:cNvSpPr/>
              <p:nvPr/>
            </p:nvSpPr>
            <p:spPr>
              <a:xfrm>
                <a:off x="6698652" y="2875186"/>
                <a:ext cx="5906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A244AD-1F6E-2F49-915D-A76CAF020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652" y="2875186"/>
                <a:ext cx="590675" cy="369332"/>
              </a:xfrm>
              <a:prstGeom prst="rect">
                <a:avLst/>
              </a:prstGeom>
              <a:blipFill>
                <a:blip r:embed="rId5"/>
                <a:stretch>
                  <a:fillRect t="-6667" r="-625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87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289415-6E6C-2948-B439-E1F7C7DFE214}"/>
                  </a:ext>
                </a:extLst>
              </p:cNvPr>
              <p:cNvSpPr txBox="1"/>
              <p:nvPr/>
            </p:nvSpPr>
            <p:spPr>
              <a:xfrm>
                <a:off x="357352" y="1360771"/>
                <a:ext cx="573864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 we have e.g. a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do we optimize this function?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value that </a:t>
                </a:r>
                <a:r>
                  <a:rPr lang="en-US" u="sng" dirty="0" err="1"/>
                  <a:t>minimises</a:t>
                </a:r>
                <a:r>
                  <a:rPr lang="en-US" dirty="0"/>
                  <a:t>/</a:t>
                </a:r>
                <a:r>
                  <a:rPr lang="en-US" u="sng" dirty="0" err="1"/>
                  <a:t>maximises</a:t>
                </a:r>
                <a:r>
                  <a:rPr lang="en-US" u="sng" dirty="0"/>
                  <a:t> this function</a:t>
                </a:r>
                <a:r>
                  <a:rPr lang="en-US" dirty="0"/>
                  <a:t>?</a:t>
                </a:r>
                <a:br>
                  <a:rPr lang="en-US" dirty="0"/>
                </a:b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Depends on the nature of the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functions are analytically tractable: that is you can solve them to obtain a closed-form solution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functions are not tractable, but we can optimize them iteratively using gradient descent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289415-6E6C-2948-B439-E1F7C7DF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2" y="1360771"/>
                <a:ext cx="5738648" cy="4801314"/>
              </a:xfrm>
              <a:prstGeom prst="rect">
                <a:avLst/>
              </a:prstGeom>
              <a:blipFill>
                <a:blip r:embed="rId2"/>
                <a:stretch>
                  <a:fillRect l="-883" t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E3B6D59-7FBE-2946-A520-B79C751B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731" y="1054331"/>
            <a:ext cx="5349765" cy="4012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BE14AA-4F1F-5444-AA7B-8ADF528269DF}"/>
              </a:ext>
            </a:extLst>
          </p:cNvPr>
          <p:cNvSpPr/>
          <p:nvPr/>
        </p:nvSpPr>
        <p:spPr>
          <a:xfrm>
            <a:off x="6330731" y="61661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blog.paperspace.com</a:t>
            </a:r>
            <a:r>
              <a:rPr lang="en-US" dirty="0"/>
              <a:t>/intro-to-optimization-in-deep-learning-gradient-descent/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87EF5A-5B8B-BD43-B0C4-07BED55CEC82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a way to </a:t>
            </a:r>
            <a:r>
              <a:rPr lang="en-US" dirty="0" err="1"/>
              <a:t>optimise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E1B576B-8DDA-ED49-A15D-FD0D8300EA85}"/>
                  </a:ext>
                </a:extLst>
              </p:cNvPr>
              <p:cNvSpPr/>
              <p:nvPr/>
            </p:nvSpPr>
            <p:spPr>
              <a:xfrm>
                <a:off x="1484124" y="2399395"/>
                <a:ext cx="1805944" cy="383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arg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E1B576B-8DDA-ED49-A15D-FD0D8300E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124" y="2399395"/>
                <a:ext cx="1805944" cy="383118"/>
              </a:xfrm>
              <a:prstGeom prst="rect">
                <a:avLst/>
              </a:prstGeom>
              <a:blipFill>
                <a:blip r:embed="rId4"/>
                <a:stretch>
                  <a:fillRect t="-66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A0F169-D3D1-AF47-89C2-FECAC08CFF7D}"/>
                  </a:ext>
                </a:extLst>
              </p:cNvPr>
              <p:cNvSpPr/>
              <p:nvPr/>
            </p:nvSpPr>
            <p:spPr>
              <a:xfrm>
                <a:off x="2505049" y="6225276"/>
                <a:ext cx="1005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/d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A0F169-D3D1-AF47-89C2-FECAC08CF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49" y="6225276"/>
                <a:ext cx="1005788" cy="369332"/>
              </a:xfrm>
              <a:prstGeom prst="rect">
                <a:avLst/>
              </a:prstGeom>
              <a:blipFill>
                <a:blip r:embed="rId5"/>
                <a:stretch>
                  <a:fillRect l="-500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790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289415-6E6C-2948-B439-E1F7C7DFE214}"/>
              </a:ext>
            </a:extLst>
          </p:cNvPr>
          <p:cNvSpPr txBox="1"/>
          <p:nvPr/>
        </p:nvSpPr>
        <p:spPr>
          <a:xfrm>
            <a:off x="170375" y="2385217"/>
            <a:ext cx="5738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Some functions will be highly multimodal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Gradient search doesn’t necessarily find the best value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Parameter spaces can be very large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3CD3B8-87EE-C14B-89C7-A1940528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4"/>
          <a:stretch/>
        </p:blipFill>
        <p:spPr>
          <a:xfrm>
            <a:off x="6282978" y="1361089"/>
            <a:ext cx="5184498" cy="41358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F028EB-0010-6645-865B-11C972DE5A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a way to </a:t>
            </a:r>
            <a:r>
              <a:rPr lang="en-US" dirty="0" err="1"/>
              <a:t>optimise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2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2440E-CF37-4349-AC61-83C565059590}"/>
              </a:ext>
            </a:extLst>
          </p:cNvPr>
          <p:cNvCxnSpPr>
            <a:cxnSpLocks/>
          </p:cNvCxnSpPr>
          <p:nvPr/>
        </p:nvCxnSpPr>
        <p:spPr>
          <a:xfrm flipV="1">
            <a:off x="7594831" y="1524000"/>
            <a:ext cx="3783033" cy="344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B3C35E-889E-B942-8B3D-42C5AEB2744D}"/>
              </a:ext>
            </a:extLst>
          </p:cNvPr>
          <p:cNvCxnSpPr/>
          <p:nvPr/>
        </p:nvCxnSpPr>
        <p:spPr>
          <a:xfrm>
            <a:off x="10967326" y="1659509"/>
            <a:ext cx="0" cy="24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EA39A8-6EB5-E544-B5A9-326EACD65D15}"/>
              </a:ext>
            </a:extLst>
          </p:cNvPr>
          <p:cNvCxnSpPr>
            <a:cxnSpLocks/>
          </p:cNvCxnSpPr>
          <p:nvPr/>
        </p:nvCxnSpPr>
        <p:spPr>
          <a:xfrm>
            <a:off x="10749153" y="2093495"/>
            <a:ext cx="0" cy="90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47363C-C5CD-144D-9A3B-2440822B657E}"/>
              </a:ext>
            </a:extLst>
          </p:cNvPr>
          <p:cNvCxnSpPr>
            <a:cxnSpLocks/>
          </p:cNvCxnSpPr>
          <p:nvPr/>
        </p:nvCxnSpPr>
        <p:spPr>
          <a:xfrm>
            <a:off x="9972716" y="2799928"/>
            <a:ext cx="0" cy="519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EB7EBA-D98F-B84F-8F26-685CD038C90C}"/>
              </a:ext>
            </a:extLst>
          </p:cNvPr>
          <p:cNvCxnSpPr>
            <a:cxnSpLocks/>
          </p:cNvCxnSpPr>
          <p:nvPr/>
        </p:nvCxnSpPr>
        <p:spPr>
          <a:xfrm>
            <a:off x="8296316" y="3996735"/>
            <a:ext cx="0" cy="33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3BD1EA-58E1-6F4E-9D40-FDD65222E2D8}"/>
              </a:ext>
            </a:extLst>
          </p:cNvPr>
          <p:cNvCxnSpPr>
            <a:cxnSpLocks/>
          </p:cNvCxnSpPr>
          <p:nvPr/>
        </p:nvCxnSpPr>
        <p:spPr>
          <a:xfrm>
            <a:off x="8208085" y="4422808"/>
            <a:ext cx="0" cy="42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9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F8A7D-B0CC-DB4A-993D-A0A2C746C32E}"/>
              </a:ext>
            </a:extLst>
          </p:cNvPr>
          <p:cNvSpPr txBox="1"/>
          <p:nvPr/>
        </p:nvSpPr>
        <p:spPr>
          <a:xfrm>
            <a:off x="823158" y="1373853"/>
            <a:ext cx="43491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 data down into training and test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dirty="0"/>
              <a:t>	60/40 – 80/20 split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the hold out data to evaluate the model or to compare different models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training data use k-fold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Typical 5/10-fold cross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Robustness and uncertainty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even training/validation/test sets</a:t>
            </a:r>
          </a:p>
          <a:p>
            <a:endParaRPr lang="en-US" dirty="0"/>
          </a:p>
          <a:p>
            <a:pPr lvl="1"/>
            <a:r>
              <a:rPr lang="en-US" dirty="0"/>
              <a:t>	70/20/10</a:t>
            </a:r>
          </a:p>
          <a:p>
            <a:endParaRPr lang="en-US" dirty="0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165CAFFA-40FD-7E42-ADC1-6502703D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06" y="1780189"/>
            <a:ext cx="5613400" cy="3886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9D8A42-FD2B-9943-B99A-A80C0621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793" y="-1379099"/>
            <a:ext cx="9144000" cy="2387600"/>
          </a:xfrm>
        </p:spPr>
        <p:txBody>
          <a:bodyPr/>
          <a:lstStyle/>
          <a:p>
            <a:r>
              <a:rPr lang="en-US" dirty="0"/>
              <a:t>Training set/test set</a:t>
            </a:r>
          </a:p>
        </p:txBody>
      </p:sp>
    </p:spTree>
    <p:extLst>
      <p:ext uri="{BB962C8B-B14F-4D97-AF65-F5344CB8AC3E}">
        <p14:creationId xmlns:p14="http://schemas.microsoft.com/office/powerpoint/2010/main" val="4224247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F558DE-6001-E64D-9047-604226AA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ABF377-C844-3C40-B7D9-389B5FC4B83E}"/>
              </a:ext>
            </a:extLst>
          </p:cNvPr>
          <p:cNvSpPr txBox="1"/>
          <p:nvPr/>
        </p:nvSpPr>
        <p:spPr>
          <a:xfrm rot="16200000">
            <a:off x="2768127" y="3147239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8DEDA5-076C-9043-B199-56980FB5292D}"/>
              </a:ext>
            </a:extLst>
          </p:cNvPr>
          <p:cNvSpPr txBox="1"/>
          <p:nvPr/>
        </p:nvSpPr>
        <p:spPr>
          <a:xfrm>
            <a:off x="4185801" y="5054011"/>
            <a:ext cx="20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Explanatory variable</a:t>
            </a:r>
          </a:p>
        </p:txBody>
      </p:sp>
    </p:spTree>
    <p:extLst>
      <p:ext uri="{BB962C8B-B14F-4D97-AF65-F5344CB8AC3E}">
        <p14:creationId xmlns:p14="http://schemas.microsoft.com/office/powerpoint/2010/main" val="2962365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7EA76-E9AD-3641-9E37-3135A650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EC20B-C144-1048-B4D8-2D96B8109500}"/>
              </a:ext>
            </a:extLst>
          </p:cNvPr>
          <p:cNvSpPr txBox="1"/>
          <p:nvPr/>
        </p:nvSpPr>
        <p:spPr>
          <a:xfrm>
            <a:off x="489099" y="3136606"/>
            <a:ext cx="307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select a training set </a:t>
            </a:r>
          </a:p>
        </p:txBody>
      </p:sp>
    </p:spTree>
    <p:extLst>
      <p:ext uri="{BB962C8B-B14F-4D97-AF65-F5344CB8AC3E}">
        <p14:creationId xmlns:p14="http://schemas.microsoft.com/office/powerpoint/2010/main" val="293028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E35193-DEEB-764E-8349-9DD827508086}"/>
              </a:ext>
            </a:extLst>
          </p:cNvPr>
          <p:cNvGrpSpPr/>
          <p:nvPr/>
        </p:nvGrpSpPr>
        <p:grpSpPr>
          <a:xfrm>
            <a:off x="236297" y="727112"/>
            <a:ext cx="9724154" cy="4598504"/>
            <a:chOff x="698964" y="1623754"/>
            <a:chExt cx="11165983" cy="5280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DB35290-F44B-504D-80B6-5A30969EFD3A}"/>
                </a:ext>
              </a:extLst>
            </p:cNvPr>
            <p:cNvSpPr/>
            <p:nvPr/>
          </p:nvSpPr>
          <p:spPr>
            <a:xfrm>
              <a:off x="5849866" y="4942702"/>
              <a:ext cx="2421924" cy="617838"/>
            </a:xfrm>
            <a:prstGeom prst="ellipse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A42494-F26E-1D41-87A2-94F062D65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7" t="3598" r="1023" b="2336"/>
            <a:stretch/>
          </p:blipFill>
          <p:spPr>
            <a:xfrm>
              <a:off x="698964" y="1623754"/>
              <a:ext cx="11165983" cy="5280338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6CE0D91-A437-B64B-AF80-FE4E9FDE8B53}"/>
                </a:ext>
              </a:extLst>
            </p:cNvPr>
            <p:cNvSpPr/>
            <p:nvPr/>
          </p:nvSpPr>
          <p:spPr>
            <a:xfrm>
              <a:off x="5276552" y="3429000"/>
              <a:ext cx="1146628" cy="11466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C88B96-B012-044A-8CCF-D4653A83BB2B}"/>
                </a:ext>
              </a:extLst>
            </p:cNvPr>
            <p:cNvSpPr txBox="1"/>
            <p:nvPr/>
          </p:nvSpPr>
          <p:spPr>
            <a:xfrm>
              <a:off x="5276553" y="3740703"/>
              <a:ext cx="10054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Supervised</a:t>
              </a:r>
            </a:p>
            <a:p>
              <a:r>
                <a:rPr lang="en-US" sz="14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0883B1F-6881-D14D-B484-DD9CFB6DF343}"/>
              </a:ext>
            </a:extLst>
          </p:cNvPr>
          <p:cNvSpPr txBox="1"/>
          <p:nvPr/>
        </p:nvSpPr>
        <p:spPr>
          <a:xfrm>
            <a:off x="8604642" y="3297819"/>
            <a:ext cx="31526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(Good) data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model of the data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 objective function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Partitioning of the dataset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Predictions &amp; interpretation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8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1FFC-376F-214E-B4B4-BD10E95F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B96A4-8AA2-7D4E-A57B-5569DC5B5079}"/>
              </a:ext>
            </a:extLst>
          </p:cNvPr>
          <p:cNvSpPr txBox="1"/>
          <p:nvPr/>
        </p:nvSpPr>
        <p:spPr>
          <a:xfrm>
            <a:off x="631984" y="2967335"/>
            <a:ext cx="3040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different values of (m, c) and evaluate the sum squared error (SSE):</a:t>
            </a:r>
          </a:p>
          <a:p>
            <a:endParaRPr lang="en-US" dirty="0"/>
          </a:p>
          <a:p>
            <a:r>
              <a:rPr lang="en-US" dirty="0"/>
              <a:t>∑ ( (</a:t>
            </a:r>
            <a:r>
              <a:rPr lang="en-US" dirty="0" err="1"/>
              <a:t>y</a:t>
            </a:r>
            <a:r>
              <a:rPr lang="en-US" baseline="-25000" dirty="0" err="1"/>
              <a:t>pred</a:t>
            </a:r>
            <a:r>
              <a:rPr lang="en-US" dirty="0"/>
              <a:t> – </a:t>
            </a:r>
            <a:r>
              <a:rPr lang="en-US" dirty="0" err="1"/>
              <a:t>y</a:t>
            </a:r>
            <a:r>
              <a:rPr lang="en-US" baseline="-25000" dirty="0" err="1"/>
              <a:t>observed</a:t>
            </a:r>
            <a:r>
              <a:rPr lang="en-US" dirty="0"/>
              <a:t>)</a:t>
            </a:r>
            <a:r>
              <a:rPr lang="en-US" baseline="30000" dirty="0"/>
              <a:t>2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i="1" dirty="0"/>
              <a:t>(here we fix </a:t>
            </a:r>
            <a:r>
              <a:rPr lang="en-US" dirty="0"/>
              <a:t>c</a:t>
            </a:r>
            <a:r>
              <a:rPr lang="en-US" i="1" dirty="0"/>
              <a:t> to the true value and just look at varying 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607C5-E04E-6B42-B845-38EF8FA77275}"/>
              </a:ext>
            </a:extLst>
          </p:cNvPr>
          <p:cNvSpPr/>
          <p:nvPr/>
        </p:nvSpPr>
        <p:spPr>
          <a:xfrm>
            <a:off x="7081284" y="490832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FD263-CA5A-C84D-BB90-FECDFF4FD3F1}"/>
              </a:ext>
            </a:extLst>
          </p:cNvPr>
          <p:cNvSpPr/>
          <p:nvPr/>
        </p:nvSpPr>
        <p:spPr>
          <a:xfrm>
            <a:off x="5911493" y="145629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</p:spTree>
    <p:extLst>
      <p:ext uri="{BB962C8B-B14F-4D97-AF65-F5344CB8AC3E}">
        <p14:creationId xmlns:p14="http://schemas.microsoft.com/office/powerpoint/2010/main" val="1690224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FD80E-10BA-CA4F-BA13-18400BE8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2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0E7D7-AABF-7D47-964E-44B8C656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7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F609C-EAAC-3B41-9CE6-885AF2E2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05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5A101-1ADD-CB46-ABB8-CB427B33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0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6748C-9E27-964C-BD79-5B676F132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28D2FA-E950-3544-A7CD-70DC63904264}"/>
              </a:ext>
            </a:extLst>
          </p:cNvPr>
          <p:cNvSpPr/>
          <p:nvPr/>
        </p:nvSpPr>
        <p:spPr>
          <a:xfrm>
            <a:off x="845138" y="3105834"/>
            <a:ext cx="3061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model is slightly worse than the previous one</a:t>
            </a:r>
          </a:p>
        </p:txBody>
      </p:sp>
    </p:spTree>
    <p:extLst>
      <p:ext uri="{BB962C8B-B14F-4D97-AF65-F5344CB8AC3E}">
        <p14:creationId xmlns:p14="http://schemas.microsoft.com/office/powerpoint/2010/main" val="41580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77E3A-3A1D-4B4C-A2F7-2652D1D0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98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097752" y="1393399"/>
            <a:ext cx="3685078" cy="34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2" y="4983254"/>
            <a:ext cx="1915855" cy="12447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EB01-C672-3D42-B231-167A7BC5859A}"/>
              </a:ext>
            </a:extLst>
          </p:cNvPr>
          <p:cNvSpPr txBox="1"/>
          <p:nvPr/>
        </p:nvSpPr>
        <p:spPr>
          <a:xfrm>
            <a:off x="-33041" y="1393399"/>
            <a:ext cx="67252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 analytically tractable (can solve it to find the value in terms of an equation)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Can predict the values of </a:t>
            </a:r>
            <a:r>
              <a:rPr lang="en-US" sz="2400" b="1" dirty="0"/>
              <a:t>y</a:t>
            </a:r>
            <a:r>
              <a:rPr lang="en-US" sz="2400" dirty="0"/>
              <a:t>* at new location </a:t>
            </a:r>
            <a:r>
              <a:rPr lang="en-US" sz="2400" b="1" dirty="0"/>
              <a:t>x</a:t>
            </a:r>
            <a:r>
              <a:rPr lang="en-US" sz="2400" dirty="0"/>
              <a:t>* (forecasting/decision making)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case the best model (minimizing SSE) doesn’t do so well for larger dinosaurs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348A08-5C9E-8748-859C-6F3334893981}"/>
              </a:ext>
            </a:extLst>
          </p:cNvPr>
          <p:cNvCxnSpPr>
            <a:cxnSpLocks/>
          </p:cNvCxnSpPr>
          <p:nvPr/>
        </p:nvCxnSpPr>
        <p:spPr>
          <a:xfrm flipV="1">
            <a:off x="8026400" y="2849688"/>
            <a:ext cx="2421744" cy="103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iangle 4">
            <a:extLst>
              <a:ext uri="{FF2B5EF4-FFF2-40B4-BE49-F238E27FC236}">
                <a16:creationId xmlns:a16="http://schemas.microsoft.com/office/drawing/2014/main" id="{7580392C-C9DE-A64F-B302-612285FA804C}"/>
              </a:ext>
            </a:extLst>
          </p:cNvPr>
          <p:cNvSpPr/>
          <p:nvPr/>
        </p:nvSpPr>
        <p:spPr>
          <a:xfrm>
            <a:off x="9174480" y="4008312"/>
            <a:ext cx="152400" cy="1219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95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65450" y="5151869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train(z ~ x + y, data,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394A0-023B-8640-ACC7-8F4C2B1DA085}"/>
              </a:ext>
            </a:extLst>
          </p:cNvPr>
          <p:cNvSpPr/>
          <p:nvPr/>
        </p:nvSpPr>
        <p:spPr>
          <a:xfrm>
            <a:off x="256723" y="5521201"/>
            <a:ext cx="5567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model for </a:t>
            </a:r>
            <a:r>
              <a:rPr lang="en-US" b="1" dirty="0"/>
              <a:t>z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linear combination </a:t>
            </a:r>
            <a:r>
              <a:rPr lang="en-US" dirty="0"/>
              <a:t>of input variables</a:t>
            </a:r>
          </a:p>
          <a:p>
            <a:endParaRPr lang="en-US" dirty="0"/>
          </a:p>
          <a:p>
            <a:endParaRPr lang="en-US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EA8BA39-62AD-9D4D-B3D9-67121197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208" y="1059800"/>
            <a:ext cx="5331792" cy="4128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9BB750-97D7-1A48-8507-7E33948D32C3}"/>
              </a:ext>
            </a:extLst>
          </p:cNvPr>
          <p:cNvSpPr/>
          <p:nvPr/>
        </p:nvSpPr>
        <p:spPr>
          <a:xfrm>
            <a:off x="11780874" y="2892056"/>
            <a:ext cx="154404" cy="15032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14C89-24D1-E149-8A79-E3DFF6613BE5}"/>
              </a:ext>
            </a:extLst>
          </p:cNvPr>
          <p:cNvSpPr/>
          <p:nvPr/>
        </p:nvSpPr>
        <p:spPr>
          <a:xfrm>
            <a:off x="8254408" y="4527331"/>
            <a:ext cx="1496419" cy="6613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EF82BB-8C90-864A-BC4D-8F41F9CACD63}"/>
              </a:ext>
            </a:extLst>
          </p:cNvPr>
          <p:cNvSpPr/>
          <p:nvPr/>
        </p:nvSpPr>
        <p:spPr>
          <a:xfrm>
            <a:off x="5823952" y="2930084"/>
            <a:ext cx="1496419" cy="11057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C1974B-02FE-6E4A-9FAE-2552DB377D1B}"/>
              </a:ext>
            </a:extLst>
          </p:cNvPr>
          <p:cNvSpPr txBox="1"/>
          <p:nvPr/>
        </p:nvSpPr>
        <p:spPr>
          <a:xfrm>
            <a:off x="10509695" y="4165965"/>
            <a:ext cx="1425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height (m)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ADB7B6-B108-D546-87EB-4103A5E26371}"/>
              </a:ext>
            </a:extLst>
          </p:cNvPr>
          <p:cNvSpPr txBox="1"/>
          <p:nvPr/>
        </p:nvSpPr>
        <p:spPr>
          <a:xfrm>
            <a:off x="8080434" y="4496813"/>
            <a:ext cx="1424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length (m)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38956-0107-D64C-B6FD-CC7A967DD95D}"/>
              </a:ext>
            </a:extLst>
          </p:cNvPr>
          <p:cNvSpPr txBox="1"/>
          <p:nvPr/>
        </p:nvSpPr>
        <p:spPr>
          <a:xfrm rot="16200000">
            <a:off x="6374356" y="3290500"/>
            <a:ext cx="1473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weight (kg)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7A41C1-3972-BD49-9414-C2B765C81FED}"/>
              </a:ext>
            </a:extLst>
          </p:cNvPr>
          <p:cNvSpPr/>
          <p:nvPr/>
        </p:nvSpPr>
        <p:spPr>
          <a:xfrm>
            <a:off x="2030642" y="1997017"/>
            <a:ext cx="3865343" cy="1173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31EA74EB-E815-EA41-89E0-C86525B4A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68"/>
          <a:stretch/>
        </p:blipFill>
        <p:spPr>
          <a:xfrm>
            <a:off x="1636720" y="2434527"/>
            <a:ext cx="4232028" cy="18838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E35C904-165E-D045-9643-D45B87BDD70B}"/>
              </a:ext>
            </a:extLst>
          </p:cNvPr>
          <p:cNvSpPr/>
          <p:nvPr/>
        </p:nvSpPr>
        <p:spPr>
          <a:xfrm>
            <a:off x="2183042" y="2149417"/>
            <a:ext cx="3865343" cy="1173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9FAEE5-8397-4C42-86EF-338B27F82FD8}"/>
              </a:ext>
            </a:extLst>
          </p:cNvPr>
          <p:cNvSpPr/>
          <p:nvPr/>
        </p:nvSpPr>
        <p:spPr>
          <a:xfrm>
            <a:off x="256723" y="5657671"/>
            <a:ext cx="55672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If m</a:t>
            </a:r>
            <a:r>
              <a:rPr lang="en-US" baseline="-25000" dirty="0"/>
              <a:t>1</a:t>
            </a:r>
            <a:r>
              <a:rPr lang="en-US" dirty="0"/>
              <a:t> is small than the variable </a:t>
            </a:r>
            <a:r>
              <a:rPr lang="en-US" b="1" dirty="0"/>
              <a:t>x </a:t>
            </a:r>
            <a:r>
              <a:rPr lang="en-US" dirty="0"/>
              <a:t>doesn’t have much of an impact on inference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3179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178511" y="5392537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5369" y="5678761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 = m x + c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1843" y="5719605"/>
            <a:ext cx="8329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train(y~., x,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Beyond linear regression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0912" y="1670515"/>
            <a:ext cx="915108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49146" y="542820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9DC32-1D00-C24C-A19A-F51C92972C6D}"/>
              </a:ext>
            </a:extLst>
          </p:cNvPr>
          <p:cNvSpPr txBox="1"/>
          <p:nvPr/>
        </p:nvSpPr>
        <p:spPr>
          <a:xfrm>
            <a:off x="167248" y="396462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48602-B502-4F49-B378-CCCA44965878}"/>
              </a:ext>
            </a:extLst>
          </p:cNvPr>
          <p:cNvSpPr txBox="1"/>
          <p:nvPr/>
        </p:nvSpPr>
        <p:spPr>
          <a:xfrm>
            <a:off x="1839930" y="29233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3AD71-434E-0B41-BBF8-840776F2346D}"/>
              </a:ext>
            </a:extLst>
          </p:cNvPr>
          <p:cNvCxnSpPr/>
          <p:nvPr/>
        </p:nvCxnSpPr>
        <p:spPr>
          <a:xfrm>
            <a:off x="985369" y="3552026"/>
            <a:ext cx="1538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46382-B20F-5847-AE7C-0463421A2F1D}"/>
              </a:ext>
            </a:extLst>
          </p:cNvPr>
          <p:cNvCxnSpPr>
            <a:cxnSpLocks/>
          </p:cNvCxnSpPr>
          <p:nvPr/>
        </p:nvCxnSpPr>
        <p:spPr>
          <a:xfrm flipV="1">
            <a:off x="2523494" y="2453268"/>
            <a:ext cx="0" cy="1098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31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What is supervised 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CC9277-0ABC-B44A-BCDB-EBFD3E5B5A7D}"/>
                  </a:ext>
                </a:extLst>
              </p:cNvPr>
              <p:cNvSpPr txBox="1"/>
              <p:nvPr/>
            </p:nvSpPr>
            <p:spPr>
              <a:xfrm>
                <a:off x="104972" y="1831552"/>
                <a:ext cx="1124882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branch of machine learning concerned with identifying functions that map from a set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input</a:t>
                </a:r>
                <a:r>
                  <a:rPr lang="en-US" sz="2400" dirty="0"/>
                  <a:t>/</a:t>
                </a:r>
                <a:r>
                  <a:rPr lang="en-US" sz="2400" dirty="0">
                    <a:solidFill>
                      <a:srgbClr val="FF0000"/>
                    </a:solidFill>
                  </a:rPr>
                  <a:t>explanatory variables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) to an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output</a:t>
                </a:r>
                <a:r>
                  <a:rPr lang="en-US" sz="2400" dirty="0"/>
                  <a:t>/</a:t>
                </a:r>
                <a:r>
                  <a:rPr lang="en-US" sz="2400" dirty="0">
                    <a:solidFill>
                      <a:srgbClr val="FF0000"/>
                    </a:solidFill>
                  </a:rPr>
                  <a:t>observation variable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Generally, we have some input locations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and a set of (potentially noisy) observations at those locations,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Two types: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classification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Usually have a </a:t>
                </a:r>
                <a:r>
                  <a:rPr lang="en-US" sz="2400" u="sng" dirty="0"/>
                  <a:t>specific question</a:t>
                </a:r>
                <a:r>
                  <a:rPr lang="en-US" sz="2400" dirty="0"/>
                  <a:t> or task in mind</a:t>
                </a:r>
                <a:r>
                  <a:rPr lang="en-US" sz="2400" b="1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CC9277-0ABC-B44A-BCDB-EBFD3E5B5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2" y="1831552"/>
                <a:ext cx="11248828" cy="3785652"/>
              </a:xfrm>
              <a:prstGeom prst="rect">
                <a:avLst/>
              </a:prstGeom>
              <a:blipFill>
                <a:blip r:embed="rId2"/>
                <a:stretch>
                  <a:fillRect t="-1338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68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0459" y="5340578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0459" y="61999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∑ m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aseline="30000" dirty="0"/>
              <a:t>i</a:t>
            </a:r>
            <a:r>
              <a:rPr lang="en-US" dirty="0"/>
              <a:t> + c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y~poly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x,degree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=3), data, method = "lm")</a:t>
            </a:r>
          </a:p>
        </p:txBody>
      </p:sp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0459" y="5770257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3 </a:t>
            </a:r>
            <a:r>
              <a:rPr lang="en-US" b="1" dirty="0"/>
              <a:t>x</a:t>
            </a:r>
            <a:r>
              <a:rPr lang="en-US" baseline="30000" dirty="0"/>
              <a:t>3</a:t>
            </a:r>
            <a:r>
              <a:rPr lang="en-US" dirty="0"/>
              <a:t> m</a:t>
            </a:r>
            <a:r>
              <a:rPr lang="en-US" baseline="-25000" dirty="0"/>
              <a:t>2 </a:t>
            </a:r>
            <a:r>
              <a:rPr lang="en-US" b="1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c</a:t>
            </a:r>
          </a:p>
        </p:txBody>
      </p:sp>
    </p:spTree>
    <p:extLst>
      <p:ext uri="{BB962C8B-B14F-4D97-AF65-F5344CB8AC3E}">
        <p14:creationId xmlns:p14="http://schemas.microsoft.com/office/powerpoint/2010/main" val="96309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9D1C64-1220-A349-8816-CC1557A93272}"/>
              </a:ext>
            </a:extLst>
          </p:cNvPr>
          <p:cNvGrpSpPr/>
          <p:nvPr/>
        </p:nvGrpSpPr>
        <p:grpSpPr>
          <a:xfrm>
            <a:off x="-878305" y="425300"/>
            <a:ext cx="5023680" cy="8050515"/>
            <a:chOff x="-878305" y="425300"/>
            <a:chExt cx="5023680" cy="80505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4"/>
            <a:stretch/>
          </p:blipFill>
          <p:spPr>
            <a:xfrm>
              <a:off x="-878305" y="425300"/>
              <a:ext cx="5023680" cy="80505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254EC8-AB8B-4F4F-B65F-23126A2766B3}"/>
                </a:ext>
              </a:extLst>
            </p:cNvPr>
            <p:cNvSpPr/>
            <p:nvPr/>
          </p:nvSpPr>
          <p:spPr>
            <a:xfrm>
              <a:off x="3632781" y="36386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0BDEBE-1765-B34D-9A3F-F8F614A4DD63}"/>
                </a:ext>
              </a:extLst>
            </p:cNvPr>
            <p:cNvSpPr/>
            <p:nvPr/>
          </p:nvSpPr>
          <p:spPr>
            <a:xfrm>
              <a:off x="1943681" y="4857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D2C388-52DD-4D43-BAB2-FE87A0C928A6}"/>
                </a:ext>
              </a:extLst>
            </p:cNvPr>
            <p:cNvSpPr/>
            <p:nvPr/>
          </p:nvSpPr>
          <p:spPr>
            <a:xfrm>
              <a:off x="1035631" y="426732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142601-755B-BB40-8EA8-F519948282D8}"/>
                </a:ext>
              </a:extLst>
            </p:cNvPr>
            <p:cNvSpPr/>
            <p:nvPr/>
          </p:nvSpPr>
          <p:spPr>
            <a:xfrm>
              <a:off x="3581981" y="415556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1974D0-63A8-8F46-8CA2-EF881598BE5F}"/>
                </a:ext>
              </a:extLst>
            </p:cNvPr>
            <p:cNvSpPr/>
            <p:nvPr/>
          </p:nvSpPr>
          <p:spPr>
            <a:xfrm>
              <a:off x="2534231" y="5238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1676527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9D1C64-1220-A349-8816-CC1557A93272}"/>
              </a:ext>
            </a:extLst>
          </p:cNvPr>
          <p:cNvGrpSpPr/>
          <p:nvPr/>
        </p:nvGrpSpPr>
        <p:grpSpPr>
          <a:xfrm>
            <a:off x="-878305" y="425300"/>
            <a:ext cx="5023680" cy="8050515"/>
            <a:chOff x="-878305" y="425300"/>
            <a:chExt cx="5023680" cy="80505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4"/>
            <a:stretch/>
          </p:blipFill>
          <p:spPr>
            <a:xfrm>
              <a:off x="-878305" y="425300"/>
              <a:ext cx="5023680" cy="80505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254EC8-AB8B-4F4F-B65F-23126A2766B3}"/>
                </a:ext>
              </a:extLst>
            </p:cNvPr>
            <p:cNvSpPr/>
            <p:nvPr/>
          </p:nvSpPr>
          <p:spPr>
            <a:xfrm>
              <a:off x="3632781" y="36386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0BDEBE-1765-B34D-9A3F-F8F614A4DD63}"/>
                </a:ext>
              </a:extLst>
            </p:cNvPr>
            <p:cNvSpPr/>
            <p:nvPr/>
          </p:nvSpPr>
          <p:spPr>
            <a:xfrm>
              <a:off x="1943681" y="4857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D2C388-52DD-4D43-BAB2-FE87A0C928A6}"/>
                </a:ext>
              </a:extLst>
            </p:cNvPr>
            <p:cNvSpPr/>
            <p:nvPr/>
          </p:nvSpPr>
          <p:spPr>
            <a:xfrm>
              <a:off x="1035631" y="426732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142601-755B-BB40-8EA8-F519948282D8}"/>
                </a:ext>
              </a:extLst>
            </p:cNvPr>
            <p:cNvSpPr/>
            <p:nvPr/>
          </p:nvSpPr>
          <p:spPr>
            <a:xfrm>
              <a:off x="3581981" y="415556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1974D0-63A8-8F46-8CA2-EF881598BE5F}"/>
                </a:ext>
              </a:extLst>
            </p:cNvPr>
            <p:cNvSpPr/>
            <p:nvPr/>
          </p:nvSpPr>
          <p:spPr>
            <a:xfrm>
              <a:off x="2534231" y="5238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D1DAE-384D-7647-BC33-8B85E2D38A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9" r="15739"/>
          <a:stretch/>
        </p:blipFill>
        <p:spPr>
          <a:xfrm>
            <a:off x="4113290" y="424800"/>
            <a:ext cx="4228606" cy="80496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78C51B7-16F4-034F-8D47-08066D4B81C6}"/>
              </a:ext>
            </a:extLst>
          </p:cNvPr>
          <p:cNvSpPr/>
          <p:nvPr/>
        </p:nvSpPr>
        <p:spPr>
          <a:xfrm>
            <a:off x="7579141" y="36386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4FAF29-D002-C34E-B596-ACD704F7B9C2}"/>
              </a:ext>
            </a:extLst>
          </p:cNvPr>
          <p:cNvSpPr/>
          <p:nvPr/>
        </p:nvSpPr>
        <p:spPr>
          <a:xfrm>
            <a:off x="5890041" y="4857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B25BB4-F54F-9F47-A634-7AF608160051}"/>
              </a:ext>
            </a:extLst>
          </p:cNvPr>
          <p:cNvSpPr/>
          <p:nvPr/>
        </p:nvSpPr>
        <p:spPr>
          <a:xfrm>
            <a:off x="4981991" y="426732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E90FF3-7C87-4E4A-908C-48B9E03607D1}"/>
              </a:ext>
            </a:extLst>
          </p:cNvPr>
          <p:cNvSpPr/>
          <p:nvPr/>
        </p:nvSpPr>
        <p:spPr>
          <a:xfrm>
            <a:off x="7528341" y="415556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5B383C-C1C5-A84F-9412-14EBD0BFFEFE}"/>
              </a:ext>
            </a:extLst>
          </p:cNvPr>
          <p:cNvSpPr/>
          <p:nvPr/>
        </p:nvSpPr>
        <p:spPr>
          <a:xfrm>
            <a:off x="6480591" y="5238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20D6F1-941C-AC46-8611-1C589D07D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4707"/>
          <a:stretch/>
        </p:blipFill>
        <p:spPr>
          <a:xfrm>
            <a:off x="8143867" y="424800"/>
            <a:ext cx="4048133" cy="80496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D5BA1DC-FBF6-3448-AD36-49905EE3B37F}"/>
              </a:ext>
            </a:extLst>
          </p:cNvPr>
          <p:cNvSpPr/>
          <p:nvPr/>
        </p:nvSpPr>
        <p:spPr>
          <a:xfrm>
            <a:off x="11365073" y="36386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F93198-3B80-3B43-A5FC-9CFBF3524689}"/>
              </a:ext>
            </a:extLst>
          </p:cNvPr>
          <p:cNvSpPr/>
          <p:nvPr/>
        </p:nvSpPr>
        <p:spPr>
          <a:xfrm>
            <a:off x="9675973" y="4857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E2F368-29D3-804E-A036-6F8236DB507A}"/>
              </a:ext>
            </a:extLst>
          </p:cNvPr>
          <p:cNvSpPr/>
          <p:nvPr/>
        </p:nvSpPr>
        <p:spPr>
          <a:xfrm>
            <a:off x="8767923" y="426732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84BBCA-5DE0-9346-914F-5F9D0F0FD517}"/>
              </a:ext>
            </a:extLst>
          </p:cNvPr>
          <p:cNvSpPr/>
          <p:nvPr/>
        </p:nvSpPr>
        <p:spPr>
          <a:xfrm>
            <a:off x="11314273" y="415556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CDF3F4-7865-AD43-83B7-C2564B810A28}"/>
              </a:ext>
            </a:extLst>
          </p:cNvPr>
          <p:cNvSpPr/>
          <p:nvPr/>
        </p:nvSpPr>
        <p:spPr>
          <a:xfrm>
            <a:off x="10266523" y="5238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9BF7F0-A5FC-4B4C-9757-7C83BEC08A04}"/>
              </a:ext>
            </a:extLst>
          </p:cNvPr>
          <p:cNvCxnSpPr/>
          <p:nvPr/>
        </p:nvCxnSpPr>
        <p:spPr>
          <a:xfrm flipV="1">
            <a:off x="725327" y="3924300"/>
            <a:ext cx="3268823" cy="11239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4E357F-B949-6742-9B1F-79B2955F864E}"/>
              </a:ext>
            </a:extLst>
          </p:cNvPr>
          <p:cNvSpPr/>
          <p:nvPr/>
        </p:nvSpPr>
        <p:spPr>
          <a:xfrm>
            <a:off x="9481489" y="1750363"/>
            <a:ext cx="1253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Over-fitting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5875EC-6748-654E-9B5A-A888D8455379}"/>
              </a:ext>
            </a:extLst>
          </p:cNvPr>
          <p:cNvSpPr/>
          <p:nvPr/>
        </p:nvSpPr>
        <p:spPr>
          <a:xfrm>
            <a:off x="1456513" y="1683298"/>
            <a:ext cx="1382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Underfitting </a:t>
            </a:r>
          </a:p>
        </p:txBody>
      </p:sp>
    </p:spTree>
    <p:extLst>
      <p:ext uri="{BB962C8B-B14F-4D97-AF65-F5344CB8AC3E}">
        <p14:creationId xmlns:p14="http://schemas.microsoft.com/office/powerpoint/2010/main" val="3555577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4CF12-FFD2-E944-B86A-F1F05E6C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84" y="1551739"/>
            <a:ext cx="7543465" cy="50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59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8045-7768-9243-A2B6-DE2565831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676038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40320" y="2581892"/>
            <a:ext cx="37493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</a:t>
            </a:r>
            <a:endParaRPr lang="en-US" sz="3200" b="1" dirty="0"/>
          </a:p>
          <a:p>
            <a:endParaRPr lang="en-US" sz="1600" dirty="0"/>
          </a:p>
          <a:p>
            <a:r>
              <a:rPr lang="en-US" sz="1600" dirty="0"/>
              <a:t>Is there a relationship between a dinosaur’s size and its (sub)order? Can we predict the  the dinosaurs order given just measurement of its size?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51" y="2116773"/>
            <a:ext cx="3593230" cy="3066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95" y="4983885"/>
            <a:ext cx="1754175" cy="912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07" y="5140945"/>
            <a:ext cx="2286000" cy="88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43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510486" y="1235137"/>
            <a:ext cx="5146158" cy="3627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785" y="1629827"/>
            <a:ext cx="5146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Explanatory variable x is continuous, but we have binary valued outputs, y</a:t>
            </a:r>
          </a:p>
          <a:p>
            <a:endParaRPr lang="en-US" dirty="0"/>
          </a:p>
          <a:p>
            <a:r>
              <a:rPr lang="en-US" dirty="0"/>
              <a:t>Linear/polynomial regression is no good!</a:t>
            </a:r>
          </a:p>
          <a:p>
            <a:endParaRPr lang="en-US" dirty="0"/>
          </a:p>
          <a:p>
            <a:r>
              <a:rPr lang="en-US" dirty="0"/>
              <a:t>Need a model that correctly accounts for the type of data we have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27693-499A-A348-B969-FCA83ABECEEF}"/>
              </a:ext>
            </a:extLst>
          </p:cNvPr>
          <p:cNvSpPr txBox="1"/>
          <p:nvPr/>
        </p:nvSpPr>
        <p:spPr>
          <a:xfrm>
            <a:off x="1870064" y="4262877"/>
            <a:ext cx="308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Dinosaur weight/height/length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B6D9B-0119-754C-B44E-FFCA229451E9}"/>
              </a:ext>
            </a:extLst>
          </p:cNvPr>
          <p:cNvSpPr txBox="1"/>
          <p:nvPr/>
        </p:nvSpPr>
        <p:spPr>
          <a:xfrm rot="16200000">
            <a:off x="149327" y="2347703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Suborder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986092-865B-1A42-93C7-127FD65425CB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89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D8E9B-30F5-4C49-A769-F21B19988BE0}"/>
              </a:ext>
            </a:extLst>
          </p:cNvPr>
          <p:cNvSpPr txBox="1"/>
          <p:nvPr/>
        </p:nvSpPr>
        <p:spPr>
          <a:xfrm>
            <a:off x="6019785" y="1629827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the probability of success using a logistic function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6F8E47-28F6-DD4A-9C65-09E74B8AB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8592864" y="2098068"/>
            <a:ext cx="1720745" cy="9260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244100-981A-ED4C-A47E-E55EC7148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7316582" y="2098068"/>
            <a:ext cx="1118156" cy="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88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6"/>
          <a:stretch/>
        </p:blipFill>
        <p:spPr>
          <a:xfrm>
            <a:off x="8216705" y="4251032"/>
            <a:ext cx="3495058" cy="10442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15609" y="5012955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609" y="5620639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 ~ x, data, method="glm", family="binomial")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2587" y="5129672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maximises this</a:t>
            </a:r>
          </a:p>
          <a:p>
            <a:r>
              <a:rPr lang="en-US" dirty="0"/>
              <a:t>likelihood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644FD-7FB6-A747-AF03-0246DB11FB5B}"/>
              </a:ext>
            </a:extLst>
          </p:cNvPr>
          <p:cNvSpPr txBox="1"/>
          <p:nvPr/>
        </p:nvSpPr>
        <p:spPr>
          <a:xfrm>
            <a:off x="11607910" y="4554257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E25EBA-6B8D-194F-9660-69E586218D60}"/>
              </a:ext>
            </a:extLst>
          </p:cNvPr>
          <p:cNvSpPr/>
          <p:nvPr/>
        </p:nvSpPr>
        <p:spPr>
          <a:xfrm>
            <a:off x="8298751" y="4307601"/>
            <a:ext cx="3717238" cy="8934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4E1F95-7441-3F42-9EDE-F5358DB8CC3B}"/>
              </a:ext>
            </a:extLst>
          </p:cNvPr>
          <p:cNvSpPr txBox="1"/>
          <p:nvPr/>
        </p:nvSpPr>
        <p:spPr>
          <a:xfrm>
            <a:off x="6019785" y="1629827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the probability of success using a logistic function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54A2EE-3B4B-1543-BD68-797A8CCBD4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8592864" y="2098068"/>
            <a:ext cx="1720745" cy="9260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B4E0F8-5966-8C41-9F05-EE8BFD3DA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7316582" y="2098068"/>
            <a:ext cx="1118156" cy="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17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10116-CA75-5541-B2B1-31262BA3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90A01B-7CB6-F847-9F67-4E65932F3563}"/>
              </a:ext>
            </a:extLst>
          </p:cNvPr>
          <p:cNvSpPr txBox="1"/>
          <p:nvPr/>
        </p:nvSpPr>
        <p:spPr>
          <a:xfrm>
            <a:off x="1844489" y="5700780"/>
            <a:ext cx="357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values for betas?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41F2A-7039-D348-BBD4-858E9F028323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0A5A15-6596-8C4E-B6AC-752689B65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CC0C5F-0108-0546-836D-F73E46806EE7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334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blipFill>
                <a:blip r:embed="rId2"/>
                <a:stretch>
                  <a:fillRect t="-1003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495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DF393-D512-EA49-B65E-6A0D2B77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4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5AB59-BF15-EE49-9E98-75E7AA80E692}"/>
              </a:ext>
            </a:extLst>
          </p:cNvPr>
          <p:cNvSpPr txBox="1"/>
          <p:nvPr/>
        </p:nvSpPr>
        <p:spPr>
          <a:xfrm>
            <a:off x="7877728" y="3681076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input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38960C5-A126-E84C-8837-24A621302A5F}"/>
              </a:ext>
            </a:extLst>
          </p:cNvPr>
          <p:cNvSpPr/>
          <p:nvPr/>
        </p:nvSpPr>
        <p:spPr>
          <a:xfrm>
            <a:off x="2096386" y="3156526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3CBD5-D5DE-DF44-9AF7-E530020E9956}"/>
              </a:ext>
            </a:extLst>
          </p:cNvPr>
          <p:cNvSpPr/>
          <p:nvPr/>
        </p:nvSpPr>
        <p:spPr>
          <a:xfrm>
            <a:off x="2096386" y="3764210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 ~ x + z, data, method="glm", family="binomial")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9B49A-06DB-8343-AF28-3F3F36E0FE2E}"/>
              </a:ext>
            </a:extLst>
          </p:cNvPr>
          <p:cNvSpPr txBox="1"/>
          <p:nvPr/>
        </p:nvSpPr>
        <p:spPr>
          <a:xfrm>
            <a:off x="4163364" y="327324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</p:spTree>
    <p:extLst>
      <p:ext uri="{BB962C8B-B14F-4D97-AF65-F5344CB8AC3E}">
        <p14:creationId xmlns:p14="http://schemas.microsoft.com/office/powerpoint/2010/main" val="173966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Evaluating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DE36-4CAA-E841-962F-0FF31320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189" y="823628"/>
            <a:ext cx="484621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997A9A-97EE-2840-8670-8B5FD37358ED}"/>
              </a:ext>
            </a:extLst>
          </p:cNvPr>
          <p:cNvCxnSpPr/>
          <p:nvPr/>
        </p:nvCxnSpPr>
        <p:spPr>
          <a:xfrm>
            <a:off x="8578056" y="4183324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8036" y="1327137"/>
            <a:ext cx="1134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Evaluating using sum of squared error is a poor choice for performance. </a:t>
            </a:r>
          </a:p>
          <a:p>
            <a:pPr lvl="1"/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7CC7C-6F88-254B-9B06-4C262B890EE7}"/>
              </a:ext>
            </a:extLst>
          </p:cNvPr>
          <p:cNvSpPr txBox="1"/>
          <p:nvPr/>
        </p:nvSpPr>
        <p:spPr>
          <a:xfrm>
            <a:off x="568036" y="1327137"/>
            <a:ext cx="113451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Count number of correct/incorrect classifications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True positive</a:t>
            </a:r>
            <a:r>
              <a:rPr lang="en-US" sz="2000" dirty="0"/>
              <a:t>: Predict y = 1 and observation y = 1.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True negative</a:t>
            </a:r>
            <a:r>
              <a:rPr lang="en-US" sz="2000" dirty="0"/>
              <a:t>: Predict y = 0 and observation y = 0.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False positive</a:t>
            </a:r>
            <a:r>
              <a:rPr lang="en-US" sz="2000" dirty="0"/>
              <a:t>: Predict y = 1 and observation y = 0.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False negative</a:t>
            </a:r>
            <a:r>
              <a:rPr lang="en-US" sz="2000" dirty="0"/>
              <a:t>: Predict y = 0 and observation y = 1.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415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Receiver operating characteristics (ROC)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DE36-4CAA-E841-962F-0FF31320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189" y="823628"/>
            <a:ext cx="484621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997A9A-97EE-2840-8670-8B5FD37358ED}"/>
              </a:ext>
            </a:extLst>
          </p:cNvPr>
          <p:cNvCxnSpPr/>
          <p:nvPr/>
        </p:nvCxnSpPr>
        <p:spPr>
          <a:xfrm>
            <a:off x="8578056" y="4183324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8036" y="1327137"/>
            <a:ext cx="11345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Try a range of different thresholds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Plot false positive rate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FPR</a:t>
            </a:r>
            <a:r>
              <a:rPr lang="en-US" sz="2000" dirty="0"/>
              <a:t>) versus true positive rate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TPR</a:t>
            </a:r>
            <a:r>
              <a:rPr lang="en-US" sz="2000" dirty="0"/>
              <a:t>).</a:t>
            </a:r>
          </a:p>
          <a:p>
            <a:pPr lvl="1"/>
            <a:endParaRPr lang="en-US" sz="2000" dirty="0"/>
          </a:p>
          <a:p>
            <a:pPr marL="1257300" lvl="2" indent="-342900">
              <a:buFont typeface="Arial" charset="0"/>
              <a:buChar char="•"/>
            </a:pPr>
            <a:r>
              <a:rPr lang="en-US" sz="2000" dirty="0"/>
              <a:t>Receiver operating characteristic curve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4050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635390" y="2388391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638802" y="3199743"/>
            <a:ext cx="3761065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2AC27-3229-3541-813A-EC76DF848FA6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D16CE3-8012-B647-8246-7FA3C9E62FCA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0D5499-8DB2-D644-A7F2-EBF1B56C0265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</p:spTree>
    <p:extLst>
      <p:ext uri="{BB962C8B-B14F-4D97-AF65-F5344CB8AC3E}">
        <p14:creationId xmlns:p14="http://schemas.microsoft.com/office/powerpoint/2010/main" val="3523658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584590" y="3581687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866926" y="2000357"/>
            <a:ext cx="4486682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5715A-A0CF-7244-9642-941533D304FB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1C4478-0DB9-5C4C-AFEF-684010279230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07A0F3-80C5-A24C-BA65-A029AA1C9B4D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</p:spTree>
    <p:extLst>
      <p:ext uri="{BB962C8B-B14F-4D97-AF65-F5344CB8AC3E}">
        <p14:creationId xmlns:p14="http://schemas.microsoft.com/office/powerpoint/2010/main" val="397467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618457" y="4962257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996268" y="1313491"/>
            <a:ext cx="6775450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7FD20E-2584-484F-B2AC-3E3483BD4B1A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E5C89F-3218-E047-A22E-A6276999687B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542C24-84BF-B446-97E0-ADF2B886809C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D405A-8714-A74E-9960-B6446AD353D8}"/>
              </a:ext>
            </a:extLst>
          </p:cNvPr>
          <p:cNvSpPr/>
          <p:nvPr/>
        </p:nvSpPr>
        <p:spPr>
          <a:xfrm>
            <a:off x="8096318" y="4456493"/>
            <a:ext cx="40838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AUC = 1 (perfect classification)</a:t>
            </a:r>
          </a:p>
          <a:p>
            <a:pPr lvl="1"/>
            <a:r>
              <a:rPr lang="en-US" sz="2000" dirty="0"/>
              <a:t>AUC = 0.5 (random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256648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E983D6-74AC-0048-B459-41CD4F8A0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303" y="-1284505"/>
            <a:ext cx="9144000" cy="2387600"/>
          </a:xfrm>
        </p:spPr>
        <p:txBody>
          <a:bodyPr/>
          <a:lstStyle/>
          <a:p>
            <a:r>
              <a:rPr lang="en-US" dirty="0"/>
              <a:t>Repeatability?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9925A-8BCB-C54A-820A-DBCCB7333DB0}"/>
              </a:ext>
            </a:extLst>
          </p:cNvPr>
          <p:cNvSpPr txBox="1"/>
          <p:nvPr/>
        </p:nvSpPr>
        <p:spPr>
          <a:xfrm>
            <a:off x="694172" y="1506422"/>
            <a:ext cx="66467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many cases ML has a strong empirical emphasis (statistics still playing catch up)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ensure work is repeatable.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Available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Open-source code: GitHub or other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Documenting codebase (version control or Docker)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Setting the (pseudo) random number generators (setting the seed)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A pseudo-random number generator is an endlessly repeating fixed list of numbers.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9F5A7-1834-CB4B-B91F-9116BC14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616" y="4240905"/>
            <a:ext cx="44450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D4695-53FF-6541-821F-C56478EC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997" y="2217378"/>
            <a:ext cx="2562896" cy="144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79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regression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453BD34-4E07-5242-A856-63DAA721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3" b="42784"/>
          <a:stretch/>
        </p:blipFill>
        <p:spPr>
          <a:xfrm>
            <a:off x="10078754" y="3629727"/>
            <a:ext cx="1966236" cy="2832967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73742FB3-8A37-7848-AE73-03A705B8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3347" y="1342320"/>
            <a:ext cx="7001206" cy="2688362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54F707A8-0EFF-8E4A-A323-A64207EF3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56" y="4660586"/>
            <a:ext cx="5480693" cy="17127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0ED7EF-32F3-1648-8552-9E6BB79E1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008" t="37462" r="34503" b="37411"/>
          <a:stretch/>
        </p:blipFill>
        <p:spPr>
          <a:xfrm>
            <a:off x="9631487" y="1546133"/>
            <a:ext cx="2413503" cy="1742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63B427-90ED-1045-9ACC-106FB9D9DFC9}"/>
              </a:ext>
            </a:extLst>
          </p:cNvPr>
          <p:cNvSpPr/>
          <p:nvPr/>
        </p:nvSpPr>
        <p:spPr>
          <a:xfrm>
            <a:off x="914891" y="4660586"/>
            <a:ext cx="404037" cy="32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F0B30-AB4B-0842-8792-176B2B68ECCA}"/>
              </a:ext>
            </a:extLst>
          </p:cNvPr>
          <p:cNvSpPr/>
          <p:nvPr/>
        </p:nvSpPr>
        <p:spPr>
          <a:xfrm>
            <a:off x="3118683" y="4494688"/>
            <a:ext cx="404037" cy="32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4C97B-4A11-4148-9CB6-C042CBB912A4}"/>
              </a:ext>
            </a:extLst>
          </p:cNvPr>
          <p:cNvSpPr/>
          <p:nvPr/>
        </p:nvSpPr>
        <p:spPr>
          <a:xfrm>
            <a:off x="5078564" y="4657946"/>
            <a:ext cx="404037" cy="32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8AAA62-0785-2D42-9598-F724B9C7A9B3}"/>
              </a:ext>
            </a:extLst>
          </p:cNvPr>
          <p:cNvSpPr/>
          <p:nvPr/>
        </p:nvSpPr>
        <p:spPr>
          <a:xfrm>
            <a:off x="10078754" y="3629726"/>
            <a:ext cx="808075" cy="41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5B30D-8A9D-2B4E-A5E3-4F3C30696EB6}"/>
              </a:ext>
            </a:extLst>
          </p:cNvPr>
          <p:cNvSpPr txBox="1"/>
          <p:nvPr/>
        </p:nvSpPr>
        <p:spPr>
          <a:xfrm>
            <a:off x="2468719" y="6403586"/>
            <a:ext cx="35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fundamental laws of a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C6C68-2F68-ED4B-B6D5-6B69C9D4672B}"/>
              </a:ext>
            </a:extLst>
          </p:cNvPr>
          <p:cNvSpPr txBox="1"/>
          <p:nvPr/>
        </p:nvSpPr>
        <p:spPr>
          <a:xfrm>
            <a:off x="3114510" y="3973662"/>
            <a:ext cx="26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dynamical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CCABF-12EE-A54B-90B9-0D422ADF0AB5}"/>
              </a:ext>
            </a:extLst>
          </p:cNvPr>
          <p:cNvSpPr txBox="1"/>
          <p:nvPr/>
        </p:nvSpPr>
        <p:spPr>
          <a:xfrm>
            <a:off x="10092628" y="3257449"/>
            <a:ext cx="154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8C44B-407D-894E-869E-76F7F6A57E88}"/>
              </a:ext>
            </a:extLst>
          </p:cNvPr>
          <p:cNvSpPr txBox="1"/>
          <p:nvPr/>
        </p:nvSpPr>
        <p:spPr>
          <a:xfrm>
            <a:off x="9749296" y="6432411"/>
            <a:ext cx="235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over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42B4F-8505-3D43-8B28-D5661CD8C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6068" y="2836026"/>
            <a:ext cx="3025876" cy="2275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CB9F7-52D8-C348-9850-921694179AA5}"/>
              </a:ext>
            </a:extLst>
          </p:cNvPr>
          <p:cNvSpPr txBox="1"/>
          <p:nvPr/>
        </p:nvSpPr>
        <p:spPr>
          <a:xfrm>
            <a:off x="6934432" y="5111297"/>
            <a:ext cx="194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Statistical tests for </a:t>
            </a:r>
          </a:p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909200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BBD601-B188-F84E-ABA2-A27581A594E8}"/>
              </a:ext>
            </a:extLst>
          </p:cNvPr>
          <p:cNvSpPr/>
          <p:nvPr/>
        </p:nvSpPr>
        <p:spPr>
          <a:xfrm>
            <a:off x="5167423" y="1605516"/>
            <a:ext cx="127591" cy="1275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ED313-2C39-6D4B-A485-904A9D4D3167}"/>
              </a:ext>
            </a:extLst>
          </p:cNvPr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7192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4154984"/>
              </a:xfrm>
              <a:prstGeom prst="rect">
                <a:avLst/>
              </a:prstGeom>
              <a:blipFill>
                <a:blip r:embed="rId2"/>
                <a:stretch>
                  <a:fillRect t="-915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0C3E245-C7E6-0D4A-8D3D-394E764E2591}"/>
              </a:ext>
            </a:extLst>
          </p:cNvPr>
          <p:cNvSpPr/>
          <p:nvPr/>
        </p:nvSpPr>
        <p:spPr>
          <a:xfrm>
            <a:off x="9605221" y="1634050"/>
            <a:ext cx="569627" cy="4700848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3FB44-BD83-934E-88E0-7306B389EDB7}"/>
              </a:ext>
            </a:extLst>
          </p:cNvPr>
          <p:cNvSpPr/>
          <p:nvPr/>
        </p:nvSpPr>
        <p:spPr>
          <a:xfrm>
            <a:off x="10214821" y="1634050"/>
            <a:ext cx="569627" cy="4700848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0F1036-5745-CD44-AC58-583238B0C58C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0F1036-5745-CD44-AC58-583238B0C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78F59CE-3627-134B-B383-C76B17FF2741}"/>
                  </a:ext>
                </a:extLst>
              </p:cNvPr>
              <p:cNvSpPr/>
              <p:nvPr/>
            </p:nvSpPr>
            <p:spPr>
              <a:xfrm>
                <a:off x="10311284" y="122568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78F59CE-3627-134B-B383-C76B17FF2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284" y="1225689"/>
                <a:ext cx="375423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678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F4899-D59E-8548-9D40-FDF8980EB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8" r="50227" b="3"/>
          <a:stretch/>
        </p:blipFill>
        <p:spPr>
          <a:xfrm>
            <a:off x="5169747" y="2212851"/>
            <a:ext cx="6686614" cy="1805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68F1F7-A60B-DE46-8E30-84AC7D2D5159}"/>
              </a:ext>
            </a:extLst>
          </p:cNvPr>
          <p:cNvSpPr/>
          <p:nvPr/>
        </p:nvSpPr>
        <p:spPr>
          <a:xfrm>
            <a:off x="5257800" y="427375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linear regression model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Predict values at new locations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more complex models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Use sum squared errors on held out data to identify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85009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4" y="1613843"/>
            <a:ext cx="4257568" cy="42575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895" y="1613843"/>
            <a:ext cx="4460357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As well as measuring gene expression we also have a measure of infection status (binary data)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logistic regression to look for marker genes that are indicative of infection status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1.2</a:t>
            </a:r>
            <a:r>
              <a:rPr lang="en-US" sz="2000" dirty="0"/>
              <a:t>)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98500-3EFD-7344-B047-1C48663D87DE}"/>
              </a:ext>
            </a:extLst>
          </p:cNvPr>
          <p:cNvSpPr/>
          <p:nvPr/>
        </p:nvSpPr>
        <p:spPr>
          <a:xfrm>
            <a:off x="862264" y="4246188"/>
            <a:ext cx="383442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Main task</a:t>
            </a:r>
            <a:r>
              <a:rPr lang="en-US" sz="2000" dirty="0"/>
              <a:t>: As before the main task is to use logistic regression to identify marker genes predictive of infection status. 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6E611-60BE-A44E-9637-52A5AEBE9F2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135084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py of SUPP VIDEO 3_CS6-200710-shorter" descr="Copy of SUPP VIDEO 3_CS6-200710-shorter">
            <a:hlinkClick r:id="" action="ppaction://media"/>
            <a:extLst>
              <a:ext uri="{FF2B5EF4-FFF2-40B4-BE49-F238E27FC236}">
                <a16:creationId xmlns:a16="http://schemas.microsoft.com/office/drawing/2014/main" id="{E8561D59-36A5-734A-A3CD-2296B7E96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0716" y="16933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EB3D0D-7109-CB47-9F52-7B855B274785}"/>
              </a:ext>
            </a:extLst>
          </p:cNvPr>
          <p:cNvSpPr/>
          <p:nvPr/>
        </p:nvSpPr>
        <p:spPr>
          <a:xfrm>
            <a:off x="2010716" y="137956"/>
            <a:ext cx="6858000" cy="101036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61B25-2C87-7C45-BC45-595AC3468F42}"/>
              </a:ext>
            </a:extLst>
          </p:cNvPr>
          <p:cNvSpPr txBox="1"/>
          <p:nvPr/>
        </p:nvSpPr>
        <p:spPr>
          <a:xfrm>
            <a:off x="3394134" y="153905"/>
            <a:ext cx="4685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Virtual embryo reconstruction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9D5CE3-E56F-1B49-9023-61C7747872F3}"/>
              </a:ext>
            </a:extLst>
          </p:cNvPr>
          <p:cNvSpPr/>
          <p:nvPr/>
        </p:nvSpPr>
        <p:spPr>
          <a:xfrm>
            <a:off x="8762699" y="6326601"/>
            <a:ext cx="3332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Bergmann, Penfold, Slatery et al. (Nature, in press)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9872317"/>
      </p:ext>
    </p:extLst>
  </p:cSld>
  <p:clrMapOvr>
    <a:masterClrMapping/>
  </p:clrMapOvr>
  <p:transition advTm="94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">
            <a:extLst>
              <a:ext uri="{FF2B5EF4-FFF2-40B4-BE49-F238E27FC236}">
                <a16:creationId xmlns:a16="http://schemas.microsoft.com/office/drawing/2014/main" id="{8B3E7F23-7390-4D42-9057-A1129C958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820" y="4711550"/>
            <a:ext cx="57284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Interpolate from discrete samples</a:t>
            </a:r>
          </a:p>
        </p:txBody>
      </p:sp>
      <p:pic>
        <p:nvPicPr>
          <p:cNvPr id="6" name="Picture 5" descr="A picture containing indoor, purple, table, sitting&#10;&#10;Description automatically generated">
            <a:extLst>
              <a:ext uri="{FF2B5EF4-FFF2-40B4-BE49-F238E27FC236}">
                <a16:creationId xmlns:a16="http://schemas.microsoft.com/office/drawing/2014/main" id="{2510AB70-A062-0141-B76E-33B2B529B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t="29630" r="11185" b="35612"/>
          <a:stretch>
            <a:fillRect/>
          </a:stretch>
        </p:blipFill>
        <p:spPr bwMode="auto">
          <a:xfrm>
            <a:off x="1568596" y="1653931"/>
            <a:ext cx="5202238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7">
            <a:extLst>
              <a:ext uri="{FF2B5EF4-FFF2-40B4-BE49-F238E27FC236}">
                <a16:creationId xmlns:a16="http://schemas.microsoft.com/office/drawing/2014/main" id="{3902832A-7F06-B543-AB81-1E293917A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685" y="166688"/>
            <a:ext cx="35861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bg1"/>
                </a:solidFill>
              </a:rPr>
              <a:t>Spatial transcriptomics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A231809-DD19-664B-AB3D-77AAD12628BE}"/>
              </a:ext>
            </a:extLst>
          </p:cNvPr>
          <p:cNvSpPr/>
          <p:nvPr/>
        </p:nvSpPr>
        <p:spPr>
          <a:xfrm>
            <a:off x="8785229" y="1842938"/>
            <a:ext cx="2174875" cy="20748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=v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67FF5A9F-94E9-D445-93CA-64207311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t="25276" r="45636" b="50000"/>
          <a:stretch>
            <a:fillRect/>
          </a:stretch>
        </p:blipFill>
        <p:spPr bwMode="auto">
          <a:xfrm>
            <a:off x="8267704" y="2235050"/>
            <a:ext cx="4524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1F1D2EC5-D66C-3047-96E1-C1653EBA4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0" t="29131" r="62007" b="58456"/>
          <a:stretch>
            <a:fillRect/>
          </a:stretch>
        </p:blipFill>
        <p:spPr bwMode="auto">
          <a:xfrm>
            <a:off x="8107366" y="4248000"/>
            <a:ext cx="773113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Diagram&#10;&#10;Description automatically generated">
            <a:extLst>
              <a:ext uri="{FF2B5EF4-FFF2-40B4-BE49-F238E27FC236}">
                <a16:creationId xmlns:a16="http://schemas.microsoft.com/office/drawing/2014/main" id="{245AFFAA-DDE9-E847-AAD9-A0FBE8E24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595" y="1928663"/>
            <a:ext cx="1474788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5AB2F6-4263-AC4E-A686-5A3C51C471DC}"/>
              </a:ext>
            </a:extLst>
          </p:cNvPr>
          <p:cNvSpPr/>
          <p:nvPr/>
        </p:nvSpPr>
        <p:spPr>
          <a:xfrm>
            <a:off x="8762699" y="6326601"/>
            <a:ext cx="3332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Bergmann, Penfold, Slatery et al. (Nature, in press)</a:t>
            </a:r>
            <a:endParaRPr lang="en-US" sz="1200" dirty="0"/>
          </a:p>
        </p:txBody>
      </p:sp>
    </p:spTree>
  </p:cSld>
  <p:clrMapOvr>
    <a:masterClrMapping/>
  </p:clrMapOvr>
  <p:transition advTm="9488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408" y="3509986"/>
            <a:ext cx="5908675" cy="3100053"/>
            <a:chOff x="2903621" y="3509963"/>
            <a:chExt cx="5908675" cy="31000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Rectangle 1"/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37708" y="1195003"/>
            <a:ext cx="9144000" cy="2387600"/>
          </a:xfrm>
        </p:spPr>
        <p:txBody>
          <a:bodyPr/>
          <a:lstStyle/>
          <a:p>
            <a:r>
              <a:rPr lang="en-US" dirty="0"/>
              <a:t>Multilayer neural networks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41708" y="-20174"/>
            <a:ext cx="6710684" cy="2589331"/>
            <a:chOff x="4067166" y="-148836"/>
            <a:chExt cx="7899400" cy="304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67166" y="-148836"/>
              <a:ext cx="7899400" cy="304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18619" y="2173727"/>
              <a:ext cx="940606" cy="337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2743" y="2182300"/>
              <a:ext cx="1564123" cy="50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01529" y="1814008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19240" y="2267293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02443" y="1990692"/>
              <a:ext cx="1217711" cy="573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123" y="2036940"/>
            <a:ext cx="35412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Introduce you to the basics of neural networks and multilayer neural networks (MLNNs) aka “deep learning”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Cover basic terminology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Highlight some limitations of MLNNs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some basic neural networks for regression and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48" y="2036940"/>
            <a:ext cx="7341937" cy="3212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11473" y="5442056"/>
            <a:ext cx="2158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ChihuahuaOrMuffin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5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" y="1272207"/>
            <a:ext cx="4644935" cy="4611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5" y="1272207"/>
            <a:ext cx="6184349" cy="4611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738" y="6118693"/>
            <a:ext cx="209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SharPeiOrCroissant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85212" y="6082635"/>
            <a:ext cx="288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LabradoodleOrFriedChicken</a:t>
            </a:r>
            <a:endParaRPr lang="en-US" dirty="0"/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44A42732-F9CF-E842-8988-1AB16A4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74" y="4518243"/>
            <a:ext cx="379260" cy="7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98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6E48A-B7F2-B34D-80D2-986F336E5EA7}"/>
              </a:ext>
            </a:extLst>
          </p:cNvPr>
          <p:cNvSpPr txBox="1"/>
          <p:nvPr/>
        </p:nvSpPr>
        <p:spPr>
          <a:xfrm>
            <a:off x="5511800" y="141786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25FFB-8E59-F142-995E-899DEE00A1D7}"/>
              </a:ext>
            </a:extLst>
          </p:cNvPr>
          <p:cNvSpPr txBox="1"/>
          <p:nvPr/>
        </p:nvSpPr>
        <p:spPr>
          <a:xfrm>
            <a:off x="9262389" y="141786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324E4-B545-674E-B4D3-635E594B9E89}"/>
              </a:ext>
            </a:extLst>
          </p:cNvPr>
          <p:cNvSpPr txBox="1"/>
          <p:nvPr/>
        </p:nvSpPr>
        <p:spPr>
          <a:xfrm>
            <a:off x="7045047" y="141786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5B8E6-B483-4D4F-90AD-E86E1AE00F53}"/>
              </a:ext>
            </a:extLst>
          </p:cNvPr>
          <p:cNvSpPr txBox="1"/>
          <p:nvPr/>
        </p:nvSpPr>
        <p:spPr>
          <a:xfrm>
            <a:off x="618437" y="3117487"/>
            <a:ext cx="342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3-input nodes = 3D 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82BFA-AAC4-9345-B1AB-99E5BD141151}"/>
              </a:ext>
            </a:extLst>
          </p:cNvPr>
          <p:cNvSpPr txBox="1"/>
          <p:nvPr/>
        </p:nvSpPr>
        <p:spPr>
          <a:xfrm>
            <a:off x="1380506" y="3479799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1-output nodes = 1D input</a:t>
            </a:r>
          </a:p>
        </p:txBody>
      </p:sp>
    </p:spTree>
    <p:extLst>
      <p:ext uri="{BB962C8B-B14F-4D97-AF65-F5344CB8AC3E}">
        <p14:creationId xmlns:p14="http://schemas.microsoft.com/office/powerpoint/2010/main" val="1576570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0A00EE-0E10-F94F-B862-1DA87892D1AC}"/>
              </a:ext>
            </a:extLst>
          </p:cNvPr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7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74D9F4-09C9-FC45-84AD-6B3FE04B4437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01B67-E247-2D47-B711-5DA87276FFDF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5425A7-B034-204F-941F-5B1D807EC54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52142B-5467-F442-ACE5-055A691F5E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89AAD4-BF87-6A41-BA54-8B8FCACE113A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2C69C9-FBC3-194A-8FBB-85855460903A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E4100-C679-E448-BDED-4FE51E9B137E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97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blipFill>
                <a:blip r:embed="rId2"/>
                <a:stretch>
                  <a:fillRect t="-1003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DBB3E55-CCB0-7D4F-8BBB-1BB9F32672D1}"/>
              </a:ext>
            </a:extLst>
          </p:cNvPr>
          <p:cNvSpPr/>
          <p:nvPr/>
        </p:nvSpPr>
        <p:spPr>
          <a:xfrm>
            <a:off x="9605221" y="192623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A32D5-12F0-1145-A6A7-B739FED3BABB}"/>
              </a:ext>
            </a:extLst>
          </p:cNvPr>
          <p:cNvSpPr/>
          <p:nvPr/>
        </p:nvSpPr>
        <p:spPr>
          <a:xfrm>
            <a:off x="10211423" y="192623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/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DB013796-D172-D547-837E-20701DE73EF8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</p:spTree>
    <p:extLst>
      <p:ext uri="{BB962C8B-B14F-4D97-AF65-F5344CB8AC3E}">
        <p14:creationId xmlns:p14="http://schemas.microsoft.com/office/powerpoint/2010/main" val="4268870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9D6D7D7-79FF-0340-83AD-8BEB140DF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21797F2-CB52-704E-8F47-C0EB3C55E30D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FF4151-CFA0-F94D-B721-E98AA0333816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46B16F-5B3D-184D-A42D-256484F8A017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7375C-B333-EF4D-A9CE-D147EF3668A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B0A050-E635-BD44-BEF9-F7CFDE7AD5F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57A5ABD-80F9-2846-96D4-19E43382C5A3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732566-3E66-AB4C-BD24-FAB8BE78C98E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2B3D81-BEAB-F44D-9FC1-70F0717FEF07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38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CA0AD4-887D-FA48-AC40-0361508BF644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CA0AD4-887D-FA48-AC40-0361508BF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383575" y="5668617"/>
            <a:ext cx="4848232" cy="66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layers are essentially representing different projections/representations of the input</a:t>
            </a:r>
          </a:p>
        </p:txBody>
      </p:sp>
    </p:spTree>
    <p:extLst>
      <p:ext uri="{BB962C8B-B14F-4D97-AF65-F5344CB8AC3E}">
        <p14:creationId xmlns:p14="http://schemas.microsoft.com/office/powerpoint/2010/main" val="1299211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8579830" y="324899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878304" y="5350878"/>
            <a:ext cx="484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layer then combines these various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B0E582-E0F0-DB49-90F1-824050F6A688}"/>
              </a:ext>
            </a:extLst>
          </p:cNvPr>
          <p:cNvSpPr txBox="1"/>
          <p:nvPr/>
        </p:nvSpPr>
        <p:spPr>
          <a:xfrm>
            <a:off x="900543" y="6101593"/>
            <a:ext cx="719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final layer is activated will determine the task: linear for regression and sigmoid for binary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5566659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8579830" y="324899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3671884" y="5684365"/>
            <a:ext cx="484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calculate a loss function with respect to the various parameters (</a:t>
            </a:r>
            <a:r>
              <a:rPr lang="en-US" dirty="0">
                <a:solidFill>
                  <a:srgbClr val="FF0000"/>
                </a:solidFill>
              </a:rPr>
              <a:t>backpropagation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1651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420" y="1969168"/>
            <a:ext cx="6094075" cy="280155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420" y="2265181"/>
            <a:ext cx="60940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R)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keras_model_sequential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layer_flatten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c(1,3))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4,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(1, activation = ”sigmoid")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669" y="5225476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activation="sigmoid")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669" y="573809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activation="linear")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0615" y="5066738"/>
            <a:ext cx="3195938" cy="133669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0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86" y="288090"/>
            <a:ext cx="7683500" cy="610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638" y="6212124"/>
            <a:ext cx="92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Slightly more realistic neural network: digit classification (0 – 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" y="2971210"/>
            <a:ext cx="2413000" cy="66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5567" y="3631610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 pixels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59DB6-52B3-CE40-9415-3419C079C805}"/>
              </a:ext>
            </a:extLst>
          </p:cNvPr>
          <p:cNvSpPr/>
          <p:nvPr/>
        </p:nvSpPr>
        <p:spPr>
          <a:xfrm>
            <a:off x="8220557" y="54606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9935946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37" y="1948831"/>
            <a:ext cx="7645400" cy="426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41860-C7BA-D247-A97A-949262629B6E}"/>
              </a:ext>
            </a:extLst>
          </p:cNvPr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11132" y="1840721"/>
            <a:ext cx="914400" cy="437531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01173" y="3061399"/>
            <a:ext cx="1565027" cy="148489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72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34AF-E736-084F-9233-4454B84D6411}"/>
              </a:ext>
            </a:extLst>
          </p:cNvPr>
          <p:cNvSpPr/>
          <p:nvPr/>
        </p:nvSpPr>
        <p:spPr>
          <a:xfrm>
            <a:off x="8030961" y="4763043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55732" y="1702757"/>
            <a:ext cx="914400" cy="300948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08807" y="1981566"/>
            <a:ext cx="1565027" cy="220943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07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12" y="3574598"/>
            <a:ext cx="6409954" cy="328340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498886" y="951923"/>
            <a:ext cx="6810006" cy="25853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00805" y="1635605"/>
            <a:ext cx="66581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keras_model_sequential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layer_flatten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c(1,8))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(4, activation = ”sigmoid")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65845" y="98927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94996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FB9BC0-E734-D74C-B0D4-E7DA84EF55F9}"/>
              </a:ext>
            </a:extLst>
          </p:cNvPr>
          <p:cNvGraphicFramePr>
            <a:graphicFrameLocks noGrp="1"/>
          </p:cNvGraphicFramePr>
          <p:nvPr/>
        </p:nvGraphicFramePr>
        <p:xfrm>
          <a:off x="365541" y="2409859"/>
          <a:ext cx="11541126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59">
                  <a:extLst>
                    <a:ext uri="{9D8B030D-6E8A-4147-A177-3AD203B41FA5}">
                      <a16:colId xmlns:a16="http://schemas.microsoft.com/office/drawing/2014/main" val="1952312029"/>
                    </a:ext>
                  </a:extLst>
                </a:gridCol>
                <a:gridCol w="1904117">
                  <a:extLst>
                    <a:ext uri="{9D8B030D-6E8A-4147-A177-3AD203B41FA5}">
                      <a16:colId xmlns:a16="http://schemas.microsoft.com/office/drawing/2014/main" val="1008499179"/>
                    </a:ext>
                  </a:extLst>
                </a:gridCol>
                <a:gridCol w="3644612">
                  <a:extLst>
                    <a:ext uri="{9D8B030D-6E8A-4147-A177-3AD203B41FA5}">
                      <a16:colId xmlns:a16="http://schemas.microsoft.com/office/drawing/2014/main" val="2298101823"/>
                    </a:ext>
                  </a:extLst>
                </a:gridCol>
                <a:gridCol w="3729038">
                  <a:extLst>
                    <a:ext uri="{9D8B030D-6E8A-4147-A177-3AD203B41FA5}">
                      <a16:colId xmlns:a16="http://schemas.microsoft.com/office/drawing/2014/main" val="31430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92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(0/1)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98810"/>
                  </a:ext>
                </a:extLst>
              </a:tr>
              <a:tr h="165384">
                <a:tc>
                  <a:txBody>
                    <a:bodyPr/>
                    <a:lstStyle/>
                    <a:p>
                      <a:r>
                        <a:rPr lang="en-US" dirty="0"/>
                        <a:t>Multiclass/multilabel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(0/1),(0/1)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0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(0/1/2/3)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categorical_crossentropy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(regression)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linear, none,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5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90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is </a:t>
                </a:r>
                <a:r>
                  <a:rPr lang="en-US" sz="2400" b="1" dirty="0"/>
                  <a:t>supervised</a:t>
                </a:r>
                <a:r>
                  <a:rPr lang="en-US" sz="2400" dirty="0"/>
                  <a:t> because we are explicitly giving it both the input and the answer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5262979"/>
              </a:xfrm>
              <a:prstGeom prst="rect">
                <a:avLst/>
              </a:prstGeom>
              <a:blipFill>
                <a:blip r:embed="rId2"/>
                <a:stretch>
                  <a:fillRect t="-723" r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DBB3E55-CCB0-7D4F-8BBB-1BB9F32672D1}"/>
              </a:ext>
            </a:extLst>
          </p:cNvPr>
          <p:cNvSpPr/>
          <p:nvPr/>
        </p:nvSpPr>
        <p:spPr>
          <a:xfrm>
            <a:off x="9605221" y="204615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A32D5-12F0-1145-A6A7-B739FED3BABB}"/>
              </a:ext>
            </a:extLst>
          </p:cNvPr>
          <p:cNvSpPr/>
          <p:nvPr/>
        </p:nvSpPr>
        <p:spPr>
          <a:xfrm>
            <a:off x="10211423" y="204615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/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DB013796-D172-D547-837E-20701DE73EF8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</p:spTree>
    <p:extLst>
      <p:ext uri="{BB962C8B-B14F-4D97-AF65-F5344CB8AC3E}">
        <p14:creationId xmlns:p14="http://schemas.microsoft.com/office/powerpoint/2010/main" val="2114219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904" y="923810"/>
            <a:ext cx="736902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Lots of parameters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Accurate MLNNs use a lot of data. I mean </a:t>
            </a:r>
            <a:r>
              <a:rPr lang="en-US" sz="2400" b="1" i="1" dirty="0"/>
              <a:t>A</a:t>
            </a:r>
            <a:r>
              <a:rPr lang="en-US" sz="2400" b="1" dirty="0"/>
              <a:t> </a:t>
            </a:r>
            <a:r>
              <a:rPr lang="en-US" sz="2400" b="1" i="1" dirty="0"/>
              <a:t>LOT!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Difficult to do all at once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Use stochastic gradient descent (process smaller sets of data at a time)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Minibatch size</a:t>
            </a:r>
            <a:r>
              <a:rPr lang="en-US" sz="2400" dirty="0"/>
              <a:t>: number of input samples to used in stochastic gradient descent (optimiser)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Epoch</a:t>
            </a:r>
            <a:r>
              <a:rPr lang="en-US" sz="2400" dirty="0"/>
              <a:t>: one full sweep through all minibatches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Loss function?</a:t>
            </a:r>
            <a:br>
              <a:rPr lang="en-US" sz="2400" dirty="0"/>
            </a:br>
            <a:endParaRPr lang="en-US" sz="2400" u="sng" dirty="0"/>
          </a:p>
          <a:p>
            <a:pPr marL="1200150" lvl="2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B0AC9-C7FA-F048-8CD8-E263760C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1796961"/>
            <a:ext cx="2199306" cy="21993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CDEA42-DBB0-6D43-A20D-944FDD9AC373}"/>
              </a:ext>
            </a:extLst>
          </p:cNvPr>
          <p:cNvSpPr/>
          <p:nvPr/>
        </p:nvSpPr>
        <p:spPr>
          <a:xfrm>
            <a:off x="8966422" y="1411142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464C1D-C636-544A-BBB3-350ED5E65700}"/>
              </a:ext>
            </a:extLst>
          </p:cNvPr>
          <p:cNvSpPr/>
          <p:nvPr/>
        </p:nvSpPr>
        <p:spPr>
          <a:xfrm>
            <a:off x="8025386" y="3001814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597D3-110B-8949-A2CF-79F6566E2DDB}"/>
              </a:ext>
            </a:extLst>
          </p:cNvPr>
          <p:cNvSpPr/>
          <p:nvPr/>
        </p:nvSpPr>
        <p:spPr>
          <a:xfrm>
            <a:off x="10440353" y="1411142"/>
            <a:ext cx="1133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Minibatch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FC0F0D-D84D-AE47-8468-F371B8319609}"/>
              </a:ext>
            </a:extLst>
          </p:cNvPr>
          <p:cNvSpPr/>
          <p:nvPr/>
        </p:nvSpPr>
        <p:spPr>
          <a:xfrm>
            <a:off x="7531857" y="2699935"/>
            <a:ext cx="89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E0DBD-26C4-4843-A111-6A6EE0E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62" y="4461281"/>
            <a:ext cx="1919727" cy="202023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3BEA718-7F2F-6F4C-903F-FD83BBF651B6}"/>
              </a:ext>
            </a:extLst>
          </p:cNvPr>
          <p:cNvSpPr/>
          <p:nvPr/>
        </p:nvSpPr>
        <p:spPr>
          <a:xfrm>
            <a:off x="9164072" y="5123181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E15756-149F-C249-AE27-F99FB13BCD1C}"/>
              </a:ext>
            </a:extLst>
          </p:cNvPr>
          <p:cNvSpPr/>
          <p:nvPr/>
        </p:nvSpPr>
        <p:spPr>
          <a:xfrm>
            <a:off x="9206692" y="5329582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72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1E9E5-1F1E-7240-A246-A74D7371DBE7}"/>
              </a:ext>
            </a:extLst>
          </p:cNvPr>
          <p:cNvSpPr/>
          <p:nvPr/>
        </p:nvSpPr>
        <p:spPr>
          <a:xfrm>
            <a:off x="3926539" y="6581001"/>
            <a:ext cx="8380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11206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55687" y="622860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253A2-220D-004A-B26B-03CB8E7F4B4A}"/>
              </a:ext>
            </a:extLst>
          </p:cNvPr>
          <p:cNvSpPr/>
          <p:nvPr/>
        </p:nvSpPr>
        <p:spPr>
          <a:xfrm>
            <a:off x="7990644" y="5243188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7969118-D78D-334D-A8D9-588D1D41B595}"/>
              </a:ext>
            </a:extLst>
          </p:cNvPr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705269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57" y="1609224"/>
            <a:ext cx="7391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59E4E-A99A-F54C-AFDC-88BE7133FCCE}"/>
              </a:ext>
            </a:extLst>
          </p:cNvPr>
          <p:cNvSpPr/>
          <p:nvPr/>
        </p:nvSpPr>
        <p:spPr>
          <a:xfrm>
            <a:off x="8016376" y="4889000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8861146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27" y="1653006"/>
            <a:ext cx="7035800" cy="351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</p:spTree>
    <p:extLst>
      <p:ext uri="{BB962C8B-B14F-4D97-AF65-F5344CB8AC3E}">
        <p14:creationId xmlns:p14="http://schemas.microsoft.com/office/powerpoint/2010/main" val="1278584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7" y="2234648"/>
            <a:ext cx="5582479" cy="24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5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9" y="1073536"/>
            <a:ext cx="5326270" cy="1891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93" y="3262598"/>
            <a:ext cx="5452059" cy="2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1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3" y="2287692"/>
            <a:ext cx="8012831" cy="2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05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6885" y="5855368"/>
            <a:ext cx="11057020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04" y="1159068"/>
            <a:ext cx="7416800" cy="355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1986" y="5091803"/>
            <a:ext cx="54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want to learn more than one feature map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3821" y="6274503"/>
            <a:ext cx="1070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4),input_shape = c(28,28,3)))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2774" y="58750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32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7" y="1441011"/>
            <a:ext cx="5943600" cy="3378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Pooling layers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7134" y="5099994"/>
            <a:ext cx="5812255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10393" y="556544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(MaxPooling2D(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pool_size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=c(2, 2)))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3518" y="50999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2330543"/>
            <a:ext cx="4838148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0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classification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categorical (e.g., square or circle or triangle) or binary (that is will be only 0 or 1)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Saurischian = 0, Ornithischian = 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dinosaur’s length, and the observation variable is the dinosaur’s group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blipFill>
                <a:blip r:embed="rId2"/>
                <a:stretch>
                  <a:fillRect t="-1003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DBB3E55-CCB0-7D4F-8BBB-1BB9F32672D1}"/>
              </a:ext>
            </a:extLst>
          </p:cNvPr>
          <p:cNvSpPr/>
          <p:nvPr/>
        </p:nvSpPr>
        <p:spPr>
          <a:xfrm>
            <a:off x="9605221" y="1634050"/>
            <a:ext cx="569627" cy="4700848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A32D5-12F0-1145-A6A7-B739FED3BABB}"/>
              </a:ext>
            </a:extLst>
          </p:cNvPr>
          <p:cNvSpPr/>
          <p:nvPr/>
        </p:nvSpPr>
        <p:spPr>
          <a:xfrm>
            <a:off x="10778586" y="1634050"/>
            <a:ext cx="569627" cy="4700848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1083E6-BAD0-E74F-9D60-10F45A47C046}"/>
                  </a:ext>
                </a:extLst>
              </p:cNvPr>
              <p:cNvSpPr/>
              <p:nvPr/>
            </p:nvSpPr>
            <p:spPr>
              <a:xfrm>
                <a:off x="10844684" y="122568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1083E6-BAD0-E74F-9D60-10F45A47C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4684" y="1225689"/>
                <a:ext cx="375423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09765D52-ECB3-BB44-ABAB-980C2540684D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</p:spTree>
    <p:extLst>
      <p:ext uri="{BB962C8B-B14F-4D97-AF65-F5344CB8AC3E}">
        <p14:creationId xmlns:p14="http://schemas.microsoft.com/office/powerpoint/2010/main" val="3444239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289F6-4DB5-3E4A-A95A-955EBACF82B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FC9E95-FA63-2940-8419-72CCE0E1A74F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20085271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F65F9F0-A5D2-5849-A08B-7D51BCC3310A}"/>
              </a:ext>
            </a:extLst>
          </p:cNvPr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799FC4-C825-E548-96F2-950E9359FF4D}"/>
              </a:ext>
            </a:extLst>
          </p:cNvPr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663D6D2-72E4-274D-82D9-89E161265D97}"/>
                </a:ext>
              </a:extLst>
            </p:cNvPr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803C777-472C-F443-9067-C8E66AD11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3D8516-E030-D246-8B15-041178643309}"/>
                  </a:ext>
                </a:extLst>
              </p:cNvPr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3D1D42-2C0F-6A4C-9A73-96227F50CBCB}"/>
                  </a:ext>
                </a:extLst>
              </p:cNvPr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CC984C5-D086-4842-9213-440FF5C352B4}"/>
                  </a:ext>
                </a:extLst>
              </p:cNvPr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20176C-9711-6C49-8477-E6CF13DDBE3C}"/>
                  </a:ext>
                </a:extLst>
              </p:cNvPr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D82E39-4F20-BF45-B48F-9A262B5D9C85}"/>
                  </a:ext>
                </a:extLst>
              </p:cNvPr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02CD75-374F-7D49-A719-24B5C9D1FA81}"/>
                </a:ext>
              </a:extLst>
            </p:cNvPr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EA030A-9928-F247-A360-FA1C80A1663A}"/>
                </a:ext>
              </a:extLst>
            </p:cNvPr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83DF66-1EB2-5746-B291-5D69940C995A}"/>
                </a:ext>
              </a:extLst>
            </p:cNvPr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4F3D77-34A2-724B-A1FF-4E181E6499FB}"/>
                </a:ext>
              </a:extLst>
            </p:cNvPr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36C3B5-74B9-A14A-BD03-28DBA08A2B56}"/>
                </a:ext>
              </a:extLst>
            </p:cNvPr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8FF490-250C-AB40-8924-AE73400A3817}"/>
                </a:ext>
              </a:extLst>
            </p:cNvPr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628CAC4-40C9-334C-B452-6AE8E987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626226-F1B1-D04F-8C65-15AF8FD483F3}"/>
                </a:ext>
              </a:extLst>
            </p:cNvPr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ED2C0E-5877-1542-AB1B-B860B9D0EB39}"/>
                </a:ext>
              </a:extLst>
            </p:cNvPr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387D384-82B5-9F47-BCDA-A5B2AD025347}"/>
                </a:ext>
              </a:extLst>
            </p:cNvPr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91C5E01-F3AF-CD41-B41A-56595E5E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7BF93251-E4E5-A848-A04F-5D66AE86559A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E270A7-06D6-3441-8A98-F409E8E1193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9732D-BA4C-D34C-97D1-F21D3227FDEC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9676515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7240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82126" b="80038"/>
          <a:stretch/>
        </p:blipFill>
        <p:spPr>
          <a:xfrm>
            <a:off x="5618485" y="2913714"/>
            <a:ext cx="249355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63A78-C922-4643-AC06-945059D74114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12F82-82BB-6741-A745-0E456A0DA464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33811364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88642" y="290688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67535" b="80038"/>
          <a:stretch/>
        </p:blipFill>
        <p:spPr>
          <a:xfrm>
            <a:off x="5618485" y="2913714"/>
            <a:ext cx="452907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79960-A20C-9E49-8A74-C85DF1996229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FB99B-664F-2746-ADF1-DC2B8FD2F98A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12873038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00044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45213" b="80038"/>
          <a:stretch/>
        </p:blipFill>
        <p:spPr>
          <a:xfrm>
            <a:off x="5618485" y="2913714"/>
            <a:ext cx="764309" cy="189957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7E746-5ACC-8445-935B-5B0CAB8D8D5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D7075A-1008-3A4E-9E7A-BFA616070245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40222861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76790" y="4354503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C29A6-48DB-2B43-AA4F-E04028F228C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59F69-EDD5-7749-8DE1-3BF4C973E6D9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735971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8" t="56557" r="47507" b="36090"/>
          <a:stretch/>
        </p:blipFill>
        <p:spPr>
          <a:xfrm>
            <a:off x="7852155" y="3314040"/>
            <a:ext cx="663719" cy="66627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8" t="6542" r="34445" b="75126"/>
          <a:stretch/>
        </p:blipFill>
        <p:spPr>
          <a:xfrm>
            <a:off x="7525053" y="1115734"/>
            <a:ext cx="1298074" cy="11453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99921E-5AFE-F844-A02B-8287D39CA89B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E92E8-7C1D-584A-AF2F-9974E9B24485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</p:spTree>
    <p:extLst>
      <p:ext uri="{BB962C8B-B14F-4D97-AF65-F5344CB8AC3E}">
        <p14:creationId xmlns:p14="http://schemas.microsoft.com/office/powerpoint/2010/main" val="10900656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27748" y="1871580"/>
            <a:ext cx="6096000" cy="448978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482052" y="725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1871579"/>
            <a:ext cx="3871495" cy="2177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4183648"/>
            <a:ext cx="3871495" cy="2177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4499" y="194405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Implement a convolutional neural network that can recognise images of </a:t>
            </a:r>
            <a:r>
              <a:rPr lang="en-US" i="1" dirty="0"/>
              <a:t>Rick Sanchez</a:t>
            </a:r>
            <a:r>
              <a:rPr lang="en-US" dirty="0"/>
              <a:t> vs from the TV series Rick &amp; Morty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Data from https://masterofallscience.com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Understand the basic parameters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different network architectures … don’t just use the default architecture try changing it. Let’s see who can get the best performance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your model to the earlier ANN.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30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D629A0-B0AE-5545-857B-0F338CFE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3" b="30925"/>
          <a:stretch/>
        </p:blipFill>
        <p:spPr>
          <a:xfrm>
            <a:off x="241300" y="1105617"/>
            <a:ext cx="58547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FEBFDF-8B9B-7044-9F04-C8B86951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63" b="31078"/>
          <a:stretch/>
        </p:blipFill>
        <p:spPr>
          <a:xfrm>
            <a:off x="6015792" y="1069154"/>
            <a:ext cx="5854700" cy="154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8EE0A-40DA-7A47-B144-748195AAE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55" b="27376"/>
          <a:stretch/>
        </p:blipFill>
        <p:spPr>
          <a:xfrm>
            <a:off x="3128546" y="2773029"/>
            <a:ext cx="5854700" cy="1800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EC1FC-6AEC-EC4E-A993-0D50B6167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55" b="27376"/>
          <a:stretch/>
        </p:blipFill>
        <p:spPr>
          <a:xfrm>
            <a:off x="201196" y="4354944"/>
            <a:ext cx="5854700" cy="1800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7571A-5BEC-934C-B586-EB686CA9B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01" b="27474"/>
          <a:stretch/>
        </p:blipFill>
        <p:spPr>
          <a:xfrm>
            <a:off x="6096000" y="4493132"/>
            <a:ext cx="5854700" cy="166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053-CB17-7B4D-B70A-C06346DE0A80}"/>
              </a:ext>
            </a:extLst>
          </p:cNvPr>
          <p:cNvSpPr txBox="1"/>
          <p:nvPr/>
        </p:nvSpPr>
        <p:spPr>
          <a:xfrm>
            <a:off x="9464703" y="3442326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DeepExplain</a:t>
            </a:r>
          </a:p>
          <a:p>
            <a:r>
              <a:rPr lang="en-US" sz="2400" dirty="0"/>
              <a:t>(python)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F489F-46FE-2740-AE16-6D978EED7D8B}"/>
              </a:ext>
            </a:extLst>
          </p:cNvPr>
          <p:cNvSpPr txBox="1"/>
          <p:nvPr/>
        </p:nvSpPr>
        <p:spPr>
          <a:xfrm>
            <a:off x="5021037" y="6379846"/>
            <a:ext cx="102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demo python script can be found in Python subfolder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439628-8FD3-114D-ADC7-7F326CB894AC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32951046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7B91A-ACC4-D44F-9C21-9AC2617E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99" b="29808"/>
          <a:stretch/>
        </p:blipFill>
        <p:spPr>
          <a:xfrm>
            <a:off x="-870176" y="1837992"/>
            <a:ext cx="13932352" cy="3669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B2CEB7-8375-3844-8E22-D615F158BFF6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9587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65051" y="1473997"/>
            <a:ext cx="114618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Why are we interested in finding a relationships between 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observation variable </a:t>
            </a:r>
            <a:r>
              <a:rPr lang="en-US" sz="2400" dirty="0"/>
              <a:t>and several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explanatory variables</a:t>
            </a:r>
            <a:r>
              <a:rPr lang="en-US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Often explanatory variables are cheaper/easier to measure but we’re interested in is the observation variable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Allow us to make </a:t>
            </a:r>
            <a:r>
              <a:rPr lang="en-US" sz="2400" u="sng" dirty="0"/>
              <a:t>predictions at new locations</a:t>
            </a:r>
            <a:r>
              <a:rPr lang="en-US" sz="2400" dirty="0"/>
              <a:t> (forecasting, decision making)</a:t>
            </a:r>
          </a:p>
          <a:p>
            <a:pPr lvl="2"/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Allow us to distinguish </a:t>
            </a:r>
            <a:r>
              <a:rPr lang="en-US" sz="2400" u="sng" dirty="0"/>
              <a:t>between models</a:t>
            </a:r>
            <a:r>
              <a:rPr lang="en-US" sz="2400" dirty="0"/>
              <a:t> (model structure, hypothesis testing,  insight)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This function itself can tell us something about the </a:t>
            </a:r>
            <a:r>
              <a:rPr lang="en-US" sz="2400" u="sng" dirty="0"/>
              <a:t>nature of the system</a:t>
            </a:r>
            <a:r>
              <a:rPr lang="en-US" sz="2400" dirty="0"/>
              <a:t> (linear, exponential, circadian, or which variables are important)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EB3D20-D88A-2044-BB32-4A54091A6174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What is supervised learning?</a:t>
            </a:r>
          </a:p>
        </p:txBody>
      </p:sp>
    </p:spTree>
    <p:extLst>
      <p:ext uri="{BB962C8B-B14F-4D97-AF65-F5344CB8AC3E}">
        <p14:creationId xmlns:p14="http://schemas.microsoft.com/office/powerpoint/2010/main" val="4050526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4548A-05B7-5043-A470-A83ACABF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b="28828"/>
          <a:stretch/>
        </p:blipFill>
        <p:spPr>
          <a:xfrm>
            <a:off x="-870000" y="1749719"/>
            <a:ext cx="13932000" cy="38964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6B359C-FE92-3341-9531-6018C392503F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28916582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A660F-C847-D34E-8084-CF42A5E8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25" b="28344"/>
          <a:stretch/>
        </p:blipFill>
        <p:spPr>
          <a:xfrm>
            <a:off x="-870000" y="1687919"/>
            <a:ext cx="13932000" cy="39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29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1" r="39745" b="28592"/>
          <a:stretch/>
        </p:blipFill>
        <p:spPr>
          <a:xfrm>
            <a:off x="292608" y="530285"/>
            <a:ext cx="6912864" cy="28044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21792" y="3557296"/>
            <a:ext cx="6583680" cy="239963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3740" y="4420492"/>
            <a:ext cx="5892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(Conv2Dtranspose(filters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4))</a:t>
            </a:r>
          </a:p>
        </p:txBody>
      </p:sp>
      <p:sp>
        <p:nvSpPr>
          <p:cNvPr id="9" name="Rectangle 8"/>
          <p:cNvSpPr/>
          <p:nvPr/>
        </p:nvSpPr>
        <p:spPr>
          <a:xfrm>
            <a:off x="3637578" y="365316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892" y="5385269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(UpSampling2D(size=c(2,2)))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0" t="28649" r="55686" b="58173"/>
          <a:stretch/>
        </p:blipFill>
        <p:spPr>
          <a:xfrm>
            <a:off x="8375904" y="448179"/>
            <a:ext cx="2633472" cy="2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91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2AFF1-69A4-A940-B53D-9BA2D0D5A0B5}"/>
              </a:ext>
            </a:extLst>
          </p:cNvPr>
          <p:cNvSpPr/>
          <p:nvPr/>
        </p:nvSpPr>
        <p:spPr>
          <a:xfrm>
            <a:off x="6695676" y="1145231"/>
            <a:ext cx="5242324" cy="3543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48944" y="2766697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Dinosaur?</a:t>
            </a:r>
          </a:p>
          <a:p>
            <a:r>
              <a:rPr lang="en-US" sz="2400" dirty="0"/>
              <a:t>Piglet?</a:t>
            </a:r>
          </a:p>
        </p:txBody>
      </p:sp>
    </p:spTree>
    <p:extLst>
      <p:ext uri="{BB962C8B-B14F-4D97-AF65-F5344CB8AC3E}">
        <p14:creationId xmlns:p14="http://schemas.microsoft.com/office/powerpoint/2010/main" val="39991147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Upscaling/Generators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5083" y="6196935"/>
            <a:ext cx="302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res. Input or noise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345155"/>
            <a:ext cx="5615712" cy="336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36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1000" y="457423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925193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denoising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022" y="4343399"/>
            <a:ext cx="160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Noisy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6349" y="457423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Clean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0231" y="26156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3934" y="2888961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3125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4244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963B8-E160-8B40-A057-5BC4ABD228E3}"/>
              </a:ext>
            </a:extLst>
          </p:cNvPr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6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712" y="4343399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74" y="2008227"/>
            <a:ext cx="711174" cy="356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1F495-C5F4-2C4A-96D7-93F1BD963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30" y="1246227"/>
            <a:ext cx="711174" cy="3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77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Variational autoencoders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0B2F0-1C89-7841-961A-E198D3DC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" y="1360057"/>
            <a:ext cx="5397500" cy="462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8143EB-868A-FD4A-8637-31F0B3C5865F}"/>
              </a:ext>
            </a:extLst>
          </p:cNvPr>
          <p:cNvSpPr/>
          <p:nvPr/>
        </p:nvSpPr>
        <p:spPr>
          <a:xfrm>
            <a:off x="1884773" y="6235732"/>
            <a:ext cx="1664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/>
              <a:t>Rampášek et al.</a:t>
            </a:r>
          </a:p>
          <a:p>
            <a:pPr lvl="0">
              <a:defRPr/>
            </a:pPr>
            <a:endParaRPr lang="en-GB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A9D6524-9196-2340-8942-B14DE6EA2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77" r="1597" b="2422"/>
          <a:stretch/>
        </p:blipFill>
        <p:spPr>
          <a:xfrm>
            <a:off x="7507180" y="1205220"/>
            <a:ext cx="2453725" cy="2665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FFBF7-FB3B-A648-BC43-29C68424E052}"/>
              </a:ext>
            </a:extLst>
          </p:cNvPr>
          <p:cNvSpPr/>
          <p:nvPr/>
        </p:nvSpPr>
        <p:spPr>
          <a:xfrm>
            <a:off x="8282734" y="6350168"/>
            <a:ext cx="89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Jin</a:t>
            </a:r>
            <a:r>
              <a:rPr lang="en-GB" dirty="0"/>
              <a:t> et 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1F6298-F736-E648-A31B-1E87F82FC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90" y="4108634"/>
            <a:ext cx="5215467" cy="20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611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Generative Adversarial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67153" y="6216134"/>
            <a:ext cx="26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2898F"/>
                </a:solidFill>
                <a:latin typeface="Poppins" charset="0"/>
              </a:rPr>
              <a:t>Image credit: </a:t>
            </a:r>
            <a:r>
              <a:rPr lang="en-US" i="1" dirty="0">
                <a:solidFill>
                  <a:srgbClr val="0084FF"/>
                </a:solidFill>
                <a:latin typeface="Poppins" charset="0"/>
                <a:hlinkClick r:id="rId3"/>
              </a:rPr>
              <a:t>Thalles Silva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9" y="1177409"/>
            <a:ext cx="11553825" cy="5038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46689-4C4E-3144-8E53-F62712B3B52F}"/>
              </a:ext>
            </a:extLst>
          </p:cNvPr>
          <p:cNvSpPr txBox="1"/>
          <p:nvPr/>
        </p:nvSpPr>
        <p:spPr>
          <a:xfrm>
            <a:off x="8584602" y="1893346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411715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8614</TotalTime>
  <Words>5115</Words>
  <Application>Microsoft Macintosh PowerPoint</Application>
  <PresentationFormat>Widescreen</PresentationFormat>
  <Paragraphs>1526</Paragraphs>
  <Slides>122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1" baseType="lpstr">
      <vt:lpstr>-apple-system</vt:lpstr>
      <vt:lpstr>Arial</vt:lpstr>
      <vt:lpstr>Calibri</vt:lpstr>
      <vt:lpstr>Calibri Light</vt:lpstr>
      <vt:lpstr>Cambria Math</vt:lpstr>
      <vt:lpstr>Courier New</vt:lpstr>
      <vt:lpstr>Lucida Grande</vt:lpstr>
      <vt:lpstr>Poppins</vt:lpstr>
      <vt:lpstr>Office Theme</vt:lpstr>
      <vt:lpstr>An introduction to 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set/test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classification?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Repeatability?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Multilayer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set/test set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Penfold</dc:creator>
  <cp:lastModifiedBy>Christopher Penfold</cp:lastModifiedBy>
  <cp:revision>37</cp:revision>
  <dcterms:created xsi:type="dcterms:W3CDTF">2022-02-04T15:02:03Z</dcterms:created>
  <dcterms:modified xsi:type="dcterms:W3CDTF">2022-05-20T12:52:15Z</dcterms:modified>
</cp:coreProperties>
</file>